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6858000" cx="12192000"/>
  <p:notesSz cx="6858000" cy="9144000"/>
  <p:embeddedFontLst>
    <p:embeddedFont>
      <p:font typeface="Nunito SemiBold"/>
      <p:regular r:id="rId42"/>
      <p:bold r:id="rId43"/>
      <p:italic r:id="rId44"/>
      <p:boldItalic r:id="rId45"/>
    </p:embeddedFont>
    <p:embeddedFont>
      <p:font typeface="Nuni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NunitoSemiBold-regular.fntdata"/><Relationship Id="rId41" Type="http://schemas.openxmlformats.org/officeDocument/2006/relationships/slide" Target="slides/slide37.xml"/><Relationship Id="rId44" Type="http://schemas.openxmlformats.org/officeDocument/2006/relationships/font" Target="fonts/NunitoSemiBold-italic.fntdata"/><Relationship Id="rId43" Type="http://schemas.openxmlformats.org/officeDocument/2006/relationships/font" Target="fonts/NunitoSemiBold-bold.fntdata"/><Relationship Id="rId46" Type="http://schemas.openxmlformats.org/officeDocument/2006/relationships/font" Target="fonts/Nunito-regular.fntdata"/><Relationship Id="rId45" Type="http://schemas.openxmlformats.org/officeDocument/2006/relationships/font" Target="fonts/Nunito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2d1f0a44d_0_7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2d1f0a44d_0_7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ge2d1f0a44d_0_7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2d1f0a44d_0_8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2d1f0a44d_0_8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e2d1f0a44d_0_8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2d1f0a44d_0_7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2d1f0a44d_0_7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e2d1f0a44d_0_7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2d1f0a44d_0_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2d1f0a44d_0_7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 name="Google Shape;267;ge2d1f0a44d_0_7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2d1f0a44d_0_7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2d1f0a44d_0_7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5" name="Google Shape;275;ge2d1f0a44d_0_7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2d1f0a44d_0_7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2d1f0a44d_0_7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 name="Google Shape;286;ge2d1f0a44d_0_7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2d1f0a44d_0_8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2d1f0a44d_0_8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 name="Google Shape;303;ge2d1f0a44d_0_8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2d1f0a44d_0_8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2d1f0a44d_0_8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2" name="Google Shape;312;ge2d1f0a44d_0_8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4a3bd90f7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4a3bd90f7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 name="Google Shape;326;ge4a3bd90f7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2d1f0a44d_0_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2d1f0a44d_0_8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5" name="Google Shape;335;ge2d1f0a44d_0_8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2d1f0a44d_0_8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2d1f0a44d_0_8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4" name="Google Shape;344;ge2d1f0a44d_0_8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2d1f0a44d_0_8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2d1f0a44d_0_8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4" name="Google Shape;354;ge2d1f0a44d_0_8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2d1f0a44d_0_8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2d1f0a44d_0_8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6" name="Google Shape;366;ge2d1f0a44d_0_8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2d1f0a44d_0_8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2d1f0a44d_0_8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5" name="Google Shape;375;ge2d1f0a44d_0_8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2d1f0a44d_0_8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2d1f0a44d_0_8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4" name="Google Shape;384;ge2d1f0a44d_0_8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2d1f0a44d_0_8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2d1f0a44d_0_8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3" name="Google Shape;393;ge2d1f0a44d_0_8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2d1f0a44d_0_9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2d1f0a44d_0_9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2" name="Google Shape;402;ge2d1f0a44d_0_9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2d1f0a44d_0_9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2d1f0a44d_0_9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4" name="Google Shape;414;ge2d1f0a44d_0_9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2d1f0a44d_0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e2d1f0a44d_0_9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3" name="Google Shape;423;ge2d1f0a44d_0_9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2d1f0a44d_0_9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2d1f0a44d_0_9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2" name="Google Shape;432;ge2d1f0a44d_0_9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2d1f0a44d_0_7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2d1f0a44d_0_7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e2d1f0a44d_0_7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2d1f0a44d_0_9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2d1f0a44d_0_9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1" name="Google Shape;441;ge2d1f0a44d_0_9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2d1f0a44d_0_9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2d1f0a44d_0_9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0" name="Google Shape;450;ge2d1f0a44d_0_9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2d1f0a44d_0_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2d1f0a44d_0_9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0" name="Google Shape;460;ge2d1f0a44d_0_9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4a3bd90f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4a3bd90f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9" name="Google Shape;469;ge4a3bd90f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4a3bd90f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4a3bd90f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8" name="Google Shape;478;ge4a3bd90f7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4a3bd90f7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4a3bd90f7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7" name="Google Shape;487;ge4a3bd90f7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4a3bd90f7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4a3bd90f7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7" name="Google Shape;497;ge4a3bd90f7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4" name="Google Shape;50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4a3bd90f7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4a3bd90f7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e4a3bd90f7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4a3bd90f7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4a3bd90f7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e4a3bd90f7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2d1f0a44d_0_7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2d1f0a44d_0_7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ge2d1f0a44d_0_7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2d1f0a44d_0_7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2d1f0a44d_0_7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ge2d1f0a44d_0_7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2d1f0a44d_0_7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e2d1f0a44d_0_7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e2d1f0a44d_0_7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slide" Target="/ppt/slides/slide3.xml"/><Relationship Id="rId5" Type="http://schemas.openxmlformats.org/officeDocument/2006/relationships/slide" Target="/ppt/slides/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jp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9.jpg"/><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5.jpg"/><Relationship Id="rId4" Type="http://schemas.openxmlformats.org/officeDocument/2006/relationships/image" Target="../media/image5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jpg"/><Relationship Id="rId4" Type="http://schemas.openxmlformats.org/officeDocument/2006/relationships/image" Target="../media/image5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Overview</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Version 6.1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List of components cont.</a:t>
            </a:r>
            <a:endParaRPr/>
          </a:p>
        </p:txBody>
      </p:sp>
      <p:sp>
        <p:nvSpPr>
          <p:cNvPr id="244" name="Google Shape;244;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5" name="Google Shape;245;p28"/>
          <p:cNvSpPr txBox="1"/>
          <p:nvPr/>
        </p:nvSpPr>
        <p:spPr>
          <a:xfrm>
            <a:off x="787725" y="966050"/>
            <a:ext cx="4309500" cy="2445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Nunito"/>
                <a:ea typeface="Nunito"/>
                <a:cs typeface="Nunito"/>
                <a:sym typeface="Nunito"/>
              </a:rPr>
              <a:t>Cables</a:t>
            </a:r>
            <a:endParaRPr b="1" sz="2000">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chemeClr val="dk1"/>
                </a:solidFill>
                <a:latin typeface="Nunito"/>
                <a:ea typeface="Nunito"/>
                <a:cs typeface="Nunito"/>
                <a:sym typeface="Nunito"/>
              </a:rPr>
              <a:t>CAT 6 Ethernet cable</a:t>
            </a:r>
            <a:endParaRPr sz="2000">
              <a:solidFill>
                <a:schemeClr val="dk1"/>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chemeClr val="dk1"/>
                </a:solidFill>
                <a:latin typeface="Nunito"/>
                <a:ea typeface="Nunito"/>
                <a:cs typeface="Nunito"/>
                <a:sym typeface="Nunito"/>
              </a:rPr>
              <a:t>USB A-B cable</a:t>
            </a:r>
            <a:endParaRPr sz="2000">
              <a:solidFill>
                <a:schemeClr val="dk1"/>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chemeClr val="dk1"/>
                </a:solidFill>
                <a:latin typeface="Nunito"/>
                <a:ea typeface="Nunito"/>
                <a:cs typeface="Nunito"/>
                <a:sym typeface="Nunito"/>
              </a:rPr>
              <a:t>D-connector cable</a:t>
            </a:r>
            <a:endParaRPr sz="2000">
              <a:solidFill>
                <a:schemeClr val="dk1"/>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chemeClr val="dk1"/>
                </a:solidFill>
                <a:latin typeface="Nunito"/>
                <a:ea typeface="Nunito"/>
                <a:cs typeface="Nunito"/>
                <a:sym typeface="Nunito"/>
              </a:rPr>
              <a:t>AC/Mains cable</a:t>
            </a:r>
            <a:endParaRPr sz="2000">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User Interface - Tablet</a:t>
            </a:r>
            <a:endParaRPr/>
          </a:p>
        </p:txBody>
      </p:sp>
      <p:sp>
        <p:nvSpPr>
          <p:cNvPr id="252" name="Google Shape;252;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14inch Tab.PNG" id="253" name="Google Shape;253;p29"/>
          <p:cNvPicPr preferRelativeResize="0"/>
          <p:nvPr/>
        </p:nvPicPr>
        <p:blipFill rotWithShape="1">
          <a:blip r:embed="rId3">
            <a:alphaModFix/>
          </a:blip>
          <a:srcRect b="10881" l="0" r="0" t="14995"/>
          <a:stretch/>
        </p:blipFill>
        <p:spPr>
          <a:xfrm>
            <a:off x="1862975" y="2708475"/>
            <a:ext cx="7490500" cy="2621675"/>
          </a:xfrm>
          <a:prstGeom prst="rect">
            <a:avLst/>
          </a:prstGeom>
          <a:noFill/>
          <a:ln>
            <a:noFill/>
          </a:ln>
        </p:spPr>
      </p:pic>
      <p:sp>
        <p:nvSpPr>
          <p:cNvPr id="254" name="Google Shape;254;p29"/>
          <p:cNvSpPr txBox="1"/>
          <p:nvPr/>
        </p:nvSpPr>
        <p:spPr>
          <a:xfrm>
            <a:off x="264175" y="1210025"/>
            <a:ext cx="10688100" cy="120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Nunito"/>
              <a:buChar char="●"/>
            </a:pPr>
            <a:r>
              <a:rPr lang="en-US" sz="2000">
                <a:solidFill>
                  <a:schemeClr val="dk1"/>
                </a:solidFill>
                <a:latin typeface="Nunito"/>
                <a:ea typeface="Nunito"/>
                <a:cs typeface="Nunito"/>
                <a:sym typeface="Nunito"/>
              </a:rPr>
              <a:t>14” android device with 64GB internal storage. </a:t>
            </a:r>
            <a:endParaRPr sz="2000">
              <a:solidFill>
                <a:schemeClr val="dk1"/>
              </a:solidFill>
              <a:latin typeface="Nunito"/>
              <a:ea typeface="Nunito"/>
              <a:cs typeface="Nunito"/>
              <a:sym typeface="Nunito"/>
            </a:endParaRPr>
          </a:p>
          <a:p>
            <a:pPr indent="-355600" lvl="0" marL="457200" rtl="0" algn="l">
              <a:lnSpc>
                <a:spcPct val="115000"/>
              </a:lnSpc>
              <a:spcBef>
                <a:spcPts val="0"/>
              </a:spcBef>
              <a:spcAft>
                <a:spcPts val="0"/>
              </a:spcAft>
              <a:buClr>
                <a:schemeClr val="dk1"/>
              </a:buClr>
              <a:buSzPts val="2000"/>
              <a:buFont typeface="Nunito"/>
              <a:buChar char="●"/>
            </a:pPr>
            <a:r>
              <a:rPr lang="en-US" sz="2000">
                <a:solidFill>
                  <a:schemeClr val="dk1"/>
                </a:solidFill>
                <a:latin typeface="Nunito"/>
                <a:ea typeface="Nunito"/>
                <a:cs typeface="Nunito"/>
                <a:sym typeface="Nunito"/>
              </a:rPr>
              <a:t>An android application KOKO apk is installed to allow the customer to access his/her account,purchase stove s and purchase fuel.</a:t>
            </a:r>
            <a:endParaRPr sz="2000">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KPC</a:t>
            </a:r>
            <a:endParaRPr/>
          </a:p>
        </p:txBody>
      </p:sp>
      <p:sp>
        <p:nvSpPr>
          <p:cNvPr id="261" name="Google Shape;261;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62" name="Google Shape;262;p30"/>
          <p:cNvPicPr preferRelativeResize="0"/>
          <p:nvPr/>
        </p:nvPicPr>
        <p:blipFill>
          <a:blip r:embed="rId3">
            <a:alphaModFix/>
          </a:blip>
          <a:stretch>
            <a:fillRect/>
          </a:stretch>
        </p:blipFill>
        <p:spPr>
          <a:xfrm>
            <a:off x="842800" y="1088100"/>
            <a:ext cx="3765375" cy="5193375"/>
          </a:xfrm>
          <a:prstGeom prst="rect">
            <a:avLst/>
          </a:prstGeom>
          <a:noFill/>
          <a:ln>
            <a:noFill/>
          </a:ln>
        </p:spPr>
      </p:pic>
      <p:sp>
        <p:nvSpPr>
          <p:cNvPr id="263" name="Google Shape;263;p30"/>
          <p:cNvSpPr txBox="1"/>
          <p:nvPr/>
        </p:nvSpPr>
        <p:spPr>
          <a:xfrm>
            <a:off x="4942700" y="1189350"/>
            <a:ext cx="5560500" cy="3181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1"/>
              </a:buClr>
              <a:buSzPts val="2000"/>
              <a:buFont typeface="Nunito"/>
              <a:buChar char="●"/>
            </a:pPr>
            <a:r>
              <a:rPr lang="en-US" sz="2000">
                <a:solidFill>
                  <a:schemeClr val="dk1"/>
                </a:solidFill>
                <a:latin typeface="Nunito"/>
                <a:ea typeface="Nunito"/>
                <a:cs typeface="Nunito"/>
                <a:sym typeface="Nunito"/>
              </a:rPr>
              <a:t>Custom built. </a:t>
            </a:r>
            <a:endParaRPr sz="2000">
              <a:solidFill>
                <a:schemeClr val="dk1"/>
              </a:solidFill>
              <a:latin typeface="Nunito"/>
              <a:ea typeface="Nunito"/>
              <a:cs typeface="Nunito"/>
              <a:sym typeface="Nunito"/>
            </a:endParaRPr>
          </a:p>
          <a:p>
            <a:pPr indent="-355600" lvl="0" marL="457200" marR="0" rtl="0" algn="l">
              <a:lnSpc>
                <a:spcPct val="115000"/>
              </a:lnSpc>
              <a:spcBef>
                <a:spcPts val="0"/>
              </a:spcBef>
              <a:spcAft>
                <a:spcPts val="0"/>
              </a:spcAft>
              <a:buClr>
                <a:schemeClr val="dk1"/>
              </a:buClr>
              <a:buSzPts val="2000"/>
              <a:buFont typeface="Nunito"/>
              <a:buChar char="●"/>
            </a:pPr>
            <a:r>
              <a:rPr lang="en-US" sz="2000">
                <a:solidFill>
                  <a:schemeClr val="dk1"/>
                </a:solidFill>
                <a:latin typeface="Nunito"/>
                <a:ea typeface="Nunito"/>
                <a:cs typeface="Nunito"/>
                <a:sym typeface="Nunito"/>
              </a:rPr>
              <a:t>Can be referred as the heart of the KP</a:t>
            </a:r>
            <a:endParaRPr sz="2000">
              <a:solidFill>
                <a:schemeClr val="dk1"/>
              </a:solidFill>
              <a:latin typeface="Nunito"/>
              <a:ea typeface="Nunito"/>
              <a:cs typeface="Nunito"/>
              <a:sym typeface="Nunito"/>
            </a:endParaRPr>
          </a:p>
          <a:p>
            <a:pPr indent="-355600" lvl="0" marL="457200" marR="0" rtl="0" algn="l">
              <a:lnSpc>
                <a:spcPct val="115000"/>
              </a:lnSpc>
              <a:spcBef>
                <a:spcPts val="0"/>
              </a:spcBef>
              <a:spcAft>
                <a:spcPts val="0"/>
              </a:spcAft>
              <a:buClr>
                <a:schemeClr val="dk1"/>
              </a:buClr>
              <a:buSzPts val="2000"/>
              <a:buFont typeface="Nunito"/>
              <a:buChar char="●"/>
            </a:pPr>
            <a:r>
              <a:rPr lang="en-US" sz="2000">
                <a:solidFill>
                  <a:schemeClr val="dk1"/>
                </a:solidFill>
                <a:latin typeface="Nunito"/>
                <a:ea typeface="Nunito"/>
                <a:cs typeface="Nunito"/>
                <a:sym typeface="Nunito"/>
              </a:rPr>
              <a:t>The firmware is uploaded to the embedded arduino board(Mega 2560) to manage the hardware components</a:t>
            </a:r>
            <a:endParaRPr sz="2000">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KPC cont.</a:t>
            </a:r>
            <a:endParaRPr/>
          </a:p>
        </p:txBody>
      </p:sp>
      <p:sp>
        <p:nvSpPr>
          <p:cNvPr id="270" name="Google Shape;270;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71" name="Google Shape;271;p31"/>
          <p:cNvPicPr preferRelativeResize="0"/>
          <p:nvPr/>
        </p:nvPicPr>
        <p:blipFill>
          <a:blip r:embed="rId3">
            <a:alphaModFix/>
          </a:blip>
          <a:stretch>
            <a:fillRect/>
          </a:stretch>
        </p:blipFill>
        <p:spPr>
          <a:xfrm>
            <a:off x="1886675" y="986362"/>
            <a:ext cx="8418651" cy="4885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Power unit</a:t>
            </a:r>
            <a:endParaRPr/>
          </a:p>
        </p:txBody>
      </p:sp>
      <p:sp>
        <p:nvSpPr>
          <p:cNvPr id="278" name="Google Shape;278;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79" name="Google Shape;279;p32"/>
          <p:cNvPicPr preferRelativeResize="0"/>
          <p:nvPr/>
        </p:nvPicPr>
        <p:blipFill>
          <a:blip r:embed="rId3">
            <a:alphaModFix/>
          </a:blip>
          <a:stretch>
            <a:fillRect/>
          </a:stretch>
        </p:blipFill>
        <p:spPr>
          <a:xfrm>
            <a:off x="284875" y="2849569"/>
            <a:ext cx="2947500" cy="2372725"/>
          </a:xfrm>
          <a:prstGeom prst="rect">
            <a:avLst/>
          </a:prstGeom>
          <a:noFill/>
          <a:ln>
            <a:noFill/>
          </a:ln>
        </p:spPr>
      </p:pic>
      <p:pic>
        <p:nvPicPr>
          <p:cNvPr id="280" name="Google Shape;280;p32"/>
          <p:cNvPicPr preferRelativeResize="0"/>
          <p:nvPr/>
        </p:nvPicPr>
        <p:blipFill>
          <a:blip r:embed="rId4">
            <a:alphaModFix/>
          </a:blip>
          <a:stretch>
            <a:fillRect/>
          </a:stretch>
        </p:blipFill>
        <p:spPr>
          <a:xfrm>
            <a:off x="4236650" y="2667800"/>
            <a:ext cx="2517176" cy="3192400"/>
          </a:xfrm>
          <a:prstGeom prst="rect">
            <a:avLst/>
          </a:prstGeom>
          <a:noFill/>
          <a:ln>
            <a:noFill/>
          </a:ln>
        </p:spPr>
      </p:pic>
      <p:pic>
        <p:nvPicPr>
          <p:cNvPr id="281" name="Google Shape;281;p32"/>
          <p:cNvPicPr preferRelativeResize="0"/>
          <p:nvPr/>
        </p:nvPicPr>
        <p:blipFill rotWithShape="1">
          <a:blip r:embed="rId5">
            <a:alphaModFix/>
          </a:blip>
          <a:srcRect b="0" l="0" r="0" t="0"/>
          <a:stretch/>
        </p:blipFill>
        <p:spPr>
          <a:xfrm>
            <a:off x="8220800" y="3047664"/>
            <a:ext cx="2867524" cy="1976526"/>
          </a:xfrm>
          <a:prstGeom prst="rect">
            <a:avLst/>
          </a:prstGeom>
          <a:noFill/>
          <a:ln>
            <a:noFill/>
          </a:ln>
        </p:spPr>
      </p:pic>
      <p:sp>
        <p:nvSpPr>
          <p:cNvPr id="282" name="Google Shape;282;p32"/>
          <p:cNvSpPr txBox="1"/>
          <p:nvPr/>
        </p:nvSpPr>
        <p:spPr>
          <a:xfrm>
            <a:off x="561850" y="1239400"/>
            <a:ext cx="903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Nunito SemiBold"/>
                <a:ea typeface="Nunito SemiBold"/>
                <a:cs typeface="Nunito SemiBold"/>
                <a:sym typeface="Nunito SemiBold"/>
              </a:rPr>
              <a:t>The power unit of a KP consists of the UPS, 12V 40Ah Battery and an emergency cut off switch</a:t>
            </a:r>
            <a:endParaRPr sz="2000">
              <a:latin typeface="Nunito SemiBold"/>
              <a:ea typeface="Nunito SemiBold"/>
              <a:cs typeface="Nunito SemiBold"/>
              <a:sym typeface="Nunit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Power unit cont.</a:t>
            </a:r>
            <a:endParaRPr/>
          </a:p>
        </p:txBody>
      </p:sp>
      <p:sp>
        <p:nvSpPr>
          <p:cNvPr id="289" name="Google Shape;289;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90" name="Google Shape;290;p33"/>
          <p:cNvSpPr/>
          <p:nvPr/>
        </p:nvSpPr>
        <p:spPr>
          <a:xfrm>
            <a:off x="4572000" y="2872950"/>
            <a:ext cx="2394000" cy="1637400"/>
          </a:xfrm>
          <a:prstGeom prst="rect">
            <a:avLst/>
          </a:prstGeom>
          <a:solidFill>
            <a:srgbClr val="CEDBE6"/>
          </a:solidFill>
          <a:ln cap="flat" cmpd="sng" w="9525">
            <a:solidFill>
              <a:srgbClr val="3735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1" name="Google Shape;291;p33"/>
          <p:cNvSpPr/>
          <p:nvPr/>
        </p:nvSpPr>
        <p:spPr>
          <a:xfrm>
            <a:off x="4823300" y="5121475"/>
            <a:ext cx="1935900" cy="995100"/>
          </a:xfrm>
          <a:prstGeom prst="rect">
            <a:avLst/>
          </a:prstGeom>
          <a:solidFill>
            <a:srgbClr val="CEDBE6"/>
          </a:solidFill>
          <a:ln cap="flat" cmpd="sng" w="9525">
            <a:solidFill>
              <a:srgbClr val="3735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12V Battery</a:t>
            </a:r>
            <a:endParaRPr b="0" i="0" sz="1400" u="none" cap="none" strike="noStrike">
              <a:solidFill>
                <a:srgbClr val="000000"/>
              </a:solidFill>
              <a:latin typeface="Arial"/>
              <a:ea typeface="Arial"/>
              <a:cs typeface="Arial"/>
              <a:sym typeface="Arial"/>
            </a:endParaRPr>
          </a:p>
        </p:txBody>
      </p:sp>
      <p:sp>
        <p:nvSpPr>
          <p:cNvPr id="292" name="Google Shape;292;p33"/>
          <p:cNvSpPr/>
          <p:nvPr/>
        </p:nvSpPr>
        <p:spPr>
          <a:xfrm>
            <a:off x="5154175" y="4510350"/>
            <a:ext cx="312900" cy="611100"/>
          </a:xfrm>
          <a:prstGeom prst="downArrow">
            <a:avLst>
              <a:gd fmla="val 50000" name="adj1"/>
              <a:gd fmla="val 50000" name="adj2"/>
            </a:avLst>
          </a:prstGeom>
          <a:solidFill>
            <a:srgbClr val="CEDBE6"/>
          </a:solidFill>
          <a:ln cap="flat" cmpd="sng" w="9525">
            <a:solidFill>
              <a:srgbClr val="3735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3"/>
          <p:cNvSpPr txBox="1"/>
          <p:nvPr/>
        </p:nvSpPr>
        <p:spPr>
          <a:xfrm>
            <a:off x="3135600" y="2842800"/>
            <a:ext cx="1059300" cy="38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AC(240V)</a:t>
            </a:r>
            <a:endParaRPr b="0" i="0" sz="1400" u="none" cap="none" strike="noStrike">
              <a:solidFill>
                <a:srgbClr val="000000"/>
              </a:solidFill>
              <a:latin typeface="Arial"/>
              <a:ea typeface="Arial"/>
              <a:cs typeface="Arial"/>
              <a:sym typeface="Arial"/>
            </a:endParaRPr>
          </a:p>
        </p:txBody>
      </p:sp>
      <p:sp>
        <p:nvSpPr>
          <p:cNvPr id="294" name="Google Shape;294;p33"/>
          <p:cNvSpPr/>
          <p:nvPr/>
        </p:nvSpPr>
        <p:spPr>
          <a:xfrm>
            <a:off x="2758500" y="3100800"/>
            <a:ext cx="1813500" cy="427800"/>
          </a:xfrm>
          <a:prstGeom prst="rightArrow">
            <a:avLst>
              <a:gd fmla="val 50000" name="adj1"/>
              <a:gd fmla="val 50000" name="adj2"/>
            </a:avLst>
          </a:prstGeom>
          <a:solidFill>
            <a:srgbClr val="CEDBE6"/>
          </a:solidFill>
          <a:ln cap="flat" cmpd="sng" w="9525">
            <a:solidFill>
              <a:srgbClr val="3735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3"/>
          <p:cNvSpPr/>
          <p:nvPr/>
        </p:nvSpPr>
        <p:spPr>
          <a:xfrm>
            <a:off x="6966000" y="3100800"/>
            <a:ext cx="1813500" cy="427800"/>
          </a:xfrm>
          <a:prstGeom prst="rightArrow">
            <a:avLst>
              <a:gd fmla="val 50000" name="adj1"/>
              <a:gd fmla="val 50000" name="adj2"/>
            </a:avLst>
          </a:prstGeom>
          <a:solidFill>
            <a:srgbClr val="CEDBE6"/>
          </a:solidFill>
          <a:ln cap="flat" cmpd="sng" w="9525">
            <a:solidFill>
              <a:srgbClr val="3735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3"/>
          <p:cNvSpPr txBox="1"/>
          <p:nvPr/>
        </p:nvSpPr>
        <p:spPr>
          <a:xfrm>
            <a:off x="7423400" y="2872950"/>
            <a:ext cx="887100" cy="3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DC(12V)</a:t>
            </a:r>
            <a:endParaRPr b="0" i="0" sz="1400" u="none" cap="none" strike="noStrike">
              <a:solidFill>
                <a:srgbClr val="000000"/>
              </a:solidFill>
              <a:latin typeface="Arial"/>
              <a:ea typeface="Arial"/>
              <a:cs typeface="Arial"/>
              <a:sym typeface="Arial"/>
            </a:endParaRPr>
          </a:p>
        </p:txBody>
      </p:sp>
      <p:sp>
        <p:nvSpPr>
          <p:cNvPr id="297" name="Google Shape;297;p33"/>
          <p:cNvSpPr/>
          <p:nvPr/>
        </p:nvSpPr>
        <p:spPr>
          <a:xfrm rot="10800000">
            <a:off x="6017175" y="4510350"/>
            <a:ext cx="312900" cy="611100"/>
          </a:xfrm>
          <a:prstGeom prst="downArrow">
            <a:avLst>
              <a:gd fmla="val 50000" name="adj1"/>
              <a:gd fmla="val 50000" name="adj2"/>
            </a:avLst>
          </a:prstGeom>
          <a:solidFill>
            <a:srgbClr val="CEDBE6"/>
          </a:solidFill>
          <a:ln cap="flat" cmpd="sng" w="9525">
            <a:solidFill>
              <a:srgbClr val="3735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3"/>
          <p:cNvSpPr txBox="1"/>
          <p:nvPr/>
        </p:nvSpPr>
        <p:spPr>
          <a:xfrm>
            <a:off x="4109175" y="4655563"/>
            <a:ext cx="961800" cy="3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Charging</a:t>
            </a:r>
            <a:endParaRPr b="0" i="0" sz="1400" u="none" cap="none" strike="noStrike">
              <a:solidFill>
                <a:srgbClr val="000000"/>
              </a:solidFill>
              <a:latin typeface="Arial"/>
              <a:ea typeface="Arial"/>
              <a:cs typeface="Arial"/>
              <a:sym typeface="Arial"/>
            </a:endParaRPr>
          </a:p>
        </p:txBody>
      </p:sp>
      <p:sp>
        <p:nvSpPr>
          <p:cNvPr id="299" name="Google Shape;299;p33"/>
          <p:cNvSpPr txBox="1"/>
          <p:nvPr/>
        </p:nvSpPr>
        <p:spPr>
          <a:xfrm>
            <a:off x="6180900" y="4685700"/>
            <a:ext cx="1059300" cy="32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Back Up</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Modem</a:t>
            </a:r>
            <a:endParaRPr/>
          </a:p>
        </p:txBody>
      </p:sp>
      <p:sp>
        <p:nvSpPr>
          <p:cNvPr id="306" name="Google Shape;306;p3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Font typeface="Nunito"/>
              <a:buChar char="●"/>
            </a:pPr>
            <a:r>
              <a:rPr lang="en-US" sz="2000"/>
              <a:t>Teltonika modem - RUT950 LTE</a:t>
            </a:r>
            <a:endParaRPr sz="2000"/>
          </a:p>
          <a:p>
            <a:pPr indent="-355600" lvl="0" marL="457200" rtl="0" algn="l">
              <a:lnSpc>
                <a:spcPct val="115000"/>
              </a:lnSpc>
              <a:spcBef>
                <a:spcPts val="0"/>
              </a:spcBef>
              <a:spcAft>
                <a:spcPts val="0"/>
              </a:spcAft>
              <a:buSzPts val="2000"/>
              <a:buFont typeface="Nunito"/>
              <a:buChar char="●"/>
            </a:pPr>
            <a:r>
              <a:rPr lang="en-US" sz="2000"/>
              <a:t>The modem provided remote internet connectivity. </a:t>
            </a:r>
            <a:endParaRPr sz="2000"/>
          </a:p>
          <a:p>
            <a:pPr indent="-355600" lvl="0" marL="457200" rtl="0" algn="l">
              <a:lnSpc>
                <a:spcPct val="115000"/>
              </a:lnSpc>
              <a:spcBef>
                <a:spcPts val="0"/>
              </a:spcBef>
              <a:spcAft>
                <a:spcPts val="0"/>
              </a:spcAft>
              <a:buSzPts val="2000"/>
              <a:buFont typeface="Nunito"/>
              <a:buChar char="●"/>
            </a:pPr>
            <a:r>
              <a:rPr lang="en-US" sz="2000"/>
              <a:t>Service Providers: </a:t>
            </a:r>
            <a:r>
              <a:rPr i="1" lang="en-US" sz="2000"/>
              <a:t>Safaricom </a:t>
            </a:r>
            <a:r>
              <a:rPr lang="en-US" sz="2000"/>
              <a:t>(main service provider)</a:t>
            </a:r>
            <a:endParaRPr sz="2000"/>
          </a:p>
          <a:p>
            <a:pPr indent="0" lvl="0" marL="0" rtl="0" algn="l">
              <a:lnSpc>
                <a:spcPct val="115000"/>
              </a:lnSpc>
              <a:spcBef>
                <a:spcPts val="0"/>
              </a:spcBef>
              <a:spcAft>
                <a:spcPts val="0"/>
              </a:spcAft>
              <a:buClr>
                <a:schemeClr val="dk1"/>
              </a:buClr>
              <a:buSzPts val="1800"/>
              <a:buFont typeface="Arial"/>
              <a:buNone/>
            </a:pPr>
            <a:r>
              <a:rPr i="1" lang="en-US" sz="2000"/>
              <a:t>                                          airtel Kenya (</a:t>
            </a:r>
            <a:r>
              <a:rPr lang="en-US" sz="2000"/>
              <a:t>backup service provider).</a:t>
            </a:r>
            <a:endParaRPr sz="2000"/>
          </a:p>
          <a:p>
            <a:pPr indent="-355600" lvl="0" marL="457200" rtl="0" algn="l">
              <a:lnSpc>
                <a:spcPct val="115000"/>
              </a:lnSpc>
              <a:spcBef>
                <a:spcPts val="0"/>
              </a:spcBef>
              <a:spcAft>
                <a:spcPts val="0"/>
              </a:spcAft>
              <a:buSzPts val="2000"/>
              <a:buFont typeface="Nunito"/>
              <a:buChar char="●"/>
            </a:pPr>
            <a:r>
              <a:rPr lang="en-US" sz="2000"/>
              <a:t>It has two mobile antennae,a power cable and ethernet cable</a:t>
            </a:r>
            <a:endParaRPr sz="2000"/>
          </a:p>
        </p:txBody>
      </p:sp>
      <p:sp>
        <p:nvSpPr>
          <p:cNvPr id="307" name="Google Shape;307;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08" name="Google Shape;308;p34"/>
          <p:cNvPicPr preferRelativeResize="0"/>
          <p:nvPr/>
        </p:nvPicPr>
        <p:blipFill rotWithShape="1">
          <a:blip r:embed="rId3">
            <a:alphaModFix/>
          </a:blip>
          <a:srcRect b="0" l="0" r="0" t="0"/>
          <a:stretch/>
        </p:blipFill>
        <p:spPr>
          <a:xfrm>
            <a:off x="5238150" y="3205775"/>
            <a:ext cx="5879474" cy="305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Connector PCBs</a:t>
            </a:r>
            <a:endParaRPr/>
          </a:p>
        </p:txBody>
      </p:sp>
      <p:sp>
        <p:nvSpPr>
          <p:cNvPr id="315" name="Google Shape;315;p35"/>
          <p:cNvSpPr txBox="1"/>
          <p:nvPr>
            <p:ph idx="1" type="subTitle"/>
          </p:nvPr>
        </p:nvSpPr>
        <p:spPr>
          <a:xfrm>
            <a:off x="442300" y="1283125"/>
            <a:ext cx="725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SzPts val="2000"/>
              <a:buFont typeface="Nunito"/>
              <a:buChar char="●"/>
            </a:pPr>
            <a:r>
              <a:rPr lang="en-US" sz="2000"/>
              <a:t>There are four PCB connectors above tank, below left, below right, and refill box </a:t>
            </a:r>
            <a:endParaRPr sz="2000"/>
          </a:p>
          <a:p>
            <a:pPr indent="-355600" lvl="0" marL="457200" rtl="0" algn="l">
              <a:lnSpc>
                <a:spcPct val="100000"/>
              </a:lnSpc>
              <a:spcBef>
                <a:spcPts val="0"/>
              </a:spcBef>
              <a:spcAft>
                <a:spcPts val="0"/>
              </a:spcAft>
              <a:buSzPts val="2000"/>
              <a:buFont typeface="Nunito"/>
              <a:buChar char="●"/>
            </a:pPr>
            <a:r>
              <a:rPr lang="en-US" sz="2000"/>
              <a:t>They connect the KPC to various components</a:t>
            </a:r>
            <a:endParaRPr sz="2000"/>
          </a:p>
        </p:txBody>
      </p:sp>
      <p:sp>
        <p:nvSpPr>
          <p:cNvPr id="316" name="Google Shape;316;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17" name="Google Shape;317;p35"/>
          <p:cNvPicPr preferRelativeResize="0"/>
          <p:nvPr/>
        </p:nvPicPr>
        <p:blipFill rotWithShape="1">
          <a:blip r:embed="rId3">
            <a:alphaModFix/>
          </a:blip>
          <a:srcRect b="0" l="41173" r="15248" t="0"/>
          <a:stretch/>
        </p:blipFill>
        <p:spPr>
          <a:xfrm>
            <a:off x="8183525" y="1350323"/>
            <a:ext cx="3549626" cy="4208450"/>
          </a:xfrm>
          <a:prstGeom prst="rect">
            <a:avLst/>
          </a:prstGeom>
          <a:noFill/>
          <a:ln>
            <a:noFill/>
          </a:ln>
        </p:spPr>
      </p:pic>
      <p:sp>
        <p:nvSpPr>
          <p:cNvPr id="318" name="Google Shape;318;p35"/>
          <p:cNvSpPr txBox="1"/>
          <p:nvPr/>
        </p:nvSpPr>
        <p:spPr>
          <a:xfrm>
            <a:off x="8183526" y="5558775"/>
            <a:ext cx="3207300" cy="381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1800"/>
              <a:t>Below Left Connector PCB</a:t>
            </a:r>
            <a:endParaRPr sz="1800"/>
          </a:p>
        </p:txBody>
      </p:sp>
      <p:sp>
        <p:nvSpPr>
          <p:cNvPr id="319" name="Google Shape;319;p35"/>
          <p:cNvSpPr/>
          <p:nvPr/>
        </p:nvSpPr>
        <p:spPr>
          <a:xfrm>
            <a:off x="9461663" y="2207875"/>
            <a:ext cx="1146300" cy="427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5"/>
          <p:cNvSpPr txBox="1"/>
          <p:nvPr/>
        </p:nvSpPr>
        <p:spPr>
          <a:xfrm>
            <a:off x="9174475" y="1866775"/>
            <a:ext cx="1983300" cy="3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Lead seal applied here</a:t>
            </a:r>
            <a:endParaRPr b="0" i="0" sz="1400" u="none" cap="none" strike="noStrike">
              <a:solidFill>
                <a:srgbClr val="FF0000"/>
              </a:solidFill>
              <a:latin typeface="Arial"/>
              <a:ea typeface="Arial"/>
              <a:cs typeface="Arial"/>
              <a:sym typeface="Arial"/>
            </a:endParaRPr>
          </a:p>
        </p:txBody>
      </p:sp>
      <p:sp>
        <p:nvSpPr>
          <p:cNvPr id="321" name="Google Shape;321;p35"/>
          <p:cNvSpPr/>
          <p:nvPr/>
        </p:nvSpPr>
        <p:spPr>
          <a:xfrm>
            <a:off x="9338925" y="2341375"/>
            <a:ext cx="147300" cy="160800"/>
          </a:xfrm>
          <a:prstGeom prst="ellipse">
            <a:avLst/>
          </a:prstGeom>
          <a:solidFill>
            <a:srgbClr val="FF0000"/>
          </a:solidFill>
          <a:ln cap="flat" cmpd="sng" w="9525">
            <a:solidFill>
              <a:srgbClr val="3735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5"/>
          <p:cNvSpPr txBox="1"/>
          <p:nvPr/>
        </p:nvSpPr>
        <p:spPr>
          <a:xfrm>
            <a:off x="10284775" y="2341375"/>
            <a:ext cx="873000" cy="252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FLM</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DV</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IE</a:t>
            </a:r>
            <a:endParaRPr b="1"/>
          </a:p>
          <a:p>
            <a:pPr indent="0" lvl="0" marL="0" marR="0" rtl="0" algn="l">
              <a:lnSpc>
                <a:spcPct val="100000"/>
              </a:lnSpc>
              <a:spcBef>
                <a:spcPts val="0"/>
              </a:spcBef>
              <a:spcAft>
                <a:spcPts val="0"/>
              </a:spcAft>
              <a:buClr>
                <a:srgbClr val="000000"/>
              </a:buClr>
              <a:buSzPts val="1400"/>
              <a:buFont typeface="Arial"/>
              <a:buNone/>
            </a:pPr>
            <a:r>
              <a:t/>
            </a:r>
            <a:endParaRPr b="1"/>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TEMP</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Calibration module</a:t>
            </a:r>
            <a:endParaRPr/>
          </a:p>
        </p:txBody>
      </p:sp>
      <p:sp>
        <p:nvSpPr>
          <p:cNvPr id="329" name="Google Shape;329;p3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SzPts val="2000"/>
              <a:buChar char="●"/>
            </a:pPr>
            <a:r>
              <a:rPr lang="en-US" sz="2000"/>
              <a:t>The calibration module is PCB that holds the metrologically relevant parameters used by the KPC to dispense fuel. </a:t>
            </a:r>
            <a:endParaRPr sz="2000"/>
          </a:p>
          <a:p>
            <a:pPr indent="-355600" lvl="0" marL="457200" rtl="0" algn="l">
              <a:lnSpc>
                <a:spcPct val="100000"/>
              </a:lnSpc>
              <a:spcBef>
                <a:spcPts val="0"/>
              </a:spcBef>
              <a:spcAft>
                <a:spcPts val="0"/>
              </a:spcAft>
              <a:buSzPts val="2000"/>
              <a:buChar char="●"/>
            </a:pPr>
            <a:r>
              <a:rPr lang="en-US" sz="2000"/>
              <a:t>When connected the KPC  is able to read these parameters.  They can be updated if and only if the write enable switch is set to the enable position.</a:t>
            </a:r>
            <a:endParaRPr sz="2000"/>
          </a:p>
          <a:p>
            <a:pPr indent="-355600" lvl="0" marL="457200" rtl="0" algn="l">
              <a:lnSpc>
                <a:spcPct val="100000"/>
              </a:lnSpc>
              <a:spcBef>
                <a:spcPts val="0"/>
              </a:spcBef>
              <a:spcAft>
                <a:spcPts val="0"/>
              </a:spcAft>
              <a:buSzPts val="2000"/>
              <a:buChar char="●"/>
            </a:pPr>
            <a:r>
              <a:rPr lang="en-US" sz="2000"/>
              <a:t>It is housed inside an enclosure with a wire and a lead seal to prevent unauthorised access to the write switch.</a:t>
            </a:r>
            <a:endParaRPr sz="2000"/>
          </a:p>
        </p:txBody>
      </p:sp>
      <p:sp>
        <p:nvSpPr>
          <p:cNvPr id="330" name="Google Shape;330;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31" name="Google Shape;331;p36"/>
          <p:cNvPicPr preferRelativeResize="0"/>
          <p:nvPr/>
        </p:nvPicPr>
        <p:blipFill>
          <a:blip r:embed="rId3">
            <a:alphaModFix/>
          </a:blip>
          <a:stretch>
            <a:fillRect/>
          </a:stretch>
        </p:blipFill>
        <p:spPr>
          <a:xfrm>
            <a:off x="7733853" y="3246125"/>
            <a:ext cx="3999300" cy="2938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Flowmeter</a:t>
            </a:r>
            <a:endParaRPr/>
          </a:p>
        </p:txBody>
      </p:sp>
      <p:sp>
        <p:nvSpPr>
          <p:cNvPr id="338" name="Google Shape;338;p3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SzPts val="2000"/>
              <a:buFont typeface="Nunito"/>
              <a:buChar char="●"/>
            </a:pPr>
            <a:r>
              <a:rPr lang="en-US" sz="2000"/>
              <a:t>The turbine flowmeter is the measuring unit of the KOKOpoint</a:t>
            </a:r>
            <a:endParaRPr sz="2000"/>
          </a:p>
          <a:p>
            <a:pPr indent="-355600" lvl="0" marL="457200" rtl="0" algn="l">
              <a:lnSpc>
                <a:spcPct val="100000"/>
              </a:lnSpc>
              <a:spcBef>
                <a:spcPts val="0"/>
              </a:spcBef>
              <a:spcAft>
                <a:spcPts val="0"/>
              </a:spcAft>
              <a:buSzPts val="2000"/>
              <a:buFont typeface="Nunito"/>
              <a:buChar char="●"/>
            </a:pPr>
            <a:r>
              <a:rPr lang="en-US" sz="2000">
                <a:solidFill>
                  <a:srgbClr val="333333"/>
                </a:solidFill>
              </a:rPr>
              <a:t>Has a precision turbine that rotates freely generating pulses</a:t>
            </a:r>
            <a:endParaRPr sz="2000">
              <a:solidFill>
                <a:srgbClr val="333333"/>
              </a:solidFill>
            </a:endParaRPr>
          </a:p>
          <a:p>
            <a:pPr indent="-355600" lvl="0" marL="457200" rtl="0" algn="l">
              <a:lnSpc>
                <a:spcPct val="100000"/>
              </a:lnSpc>
              <a:spcBef>
                <a:spcPts val="0"/>
              </a:spcBef>
              <a:spcAft>
                <a:spcPts val="0"/>
              </a:spcAft>
              <a:buSzPts val="2000"/>
              <a:buFont typeface="Nunito"/>
              <a:buChar char="●"/>
            </a:pPr>
            <a:r>
              <a:rPr lang="en-US" sz="2000">
                <a:solidFill>
                  <a:srgbClr val="333333"/>
                </a:solidFill>
              </a:rPr>
              <a:t>Has a flow direction as demonstrated</a:t>
            </a:r>
            <a:endParaRPr sz="2000">
              <a:solidFill>
                <a:srgbClr val="333333"/>
              </a:solidFill>
            </a:endParaRPr>
          </a:p>
          <a:p>
            <a:pPr indent="-355600" lvl="0" marL="457200" rtl="0" algn="l">
              <a:lnSpc>
                <a:spcPct val="100000"/>
              </a:lnSpc>
              <a:spcBef>
                <a:spcPts val="0"/>
              </a:spcBef>
              <a:spcAft>
                <a:spcPts val="0"/>
              </a:spcAft>
              <a:buClr>
                <a:srgbClr val="333333"/>
              </a:buClr>
              <a:buSzPts val="2000"/>
              <a:buFont typeface="Nunito"/>
              <a:buChar char="●"/>
            </a:pPr>
            <a:r>
              <a:rPr lang="en-US" sz="2000">
                <a:solidFill>
                  <a:srgbClr val="333333"/>
                </a:solidFill>
              </a:rPr>
              <a:t>A calibration exercise leads to selection of a K factor(FMK)</a:t>
            </a:r>
            <a:endParaRPr sz="2000"/>
          </a:p>
        </p:txBody>
      </p:sp>
      <p:sp>
        <p:nvSpPr>
          <p:cNvPr id="339" name="Google Shape;339;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40" name="Google Shape;340;p37"/>
          <p:cNvPicPr preferRelativeResize="0"/>
          <p:nvPr/>
        </p:nvPicPr>
        <p:blipFill rotWithShape="1">
          <a:blip r:embed="rId3">
            <a:alphaModFix/>
          </a:blip>
          <a:srcRect b="0" l="0" r="0" t="0"/>
          <a:stretch/>
        </p:blipFill>
        <p:spPr>
          <a:xfrm>
            <a:off x="8140075" y="3333000"/>
            <a:ext cx="3593075" cy="28513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Table of contents</a:t>
            </a:r>
            <a:endParaRPr/>
          </a:p>
        </p:txBody>
      </p:sp>
      <p:sp>
        <p:nvSpPr>
          <p:cNvPr id="173" name="Google Shape;173;p20"/>
          <p:cNvSpPr txBox="1"/>
          <p:nvPr>
            <p:ph idx="1" type="subTitle"/>
          </p:nvPr>
        </p:nvSpPr>
        <p:spPr>
          <a:xfrm>
            <a:off x="6740525" y="3812989"/>
            <a:ext cx="5095800" cy="2747700"/>
          </a:xfrm>
          <a:prstGeom prst="rect">
            <a:avLst/>
          </a:prstGeom>
        </p:spPr>
        <p:txBody>
          <a:bodyPr anchorCtr="0" anchor="t" bIns="45700" lIns="91425" spcFirstLastPara="1" rIns="91425" wrap="square" tIns="45700">
            <a:noAutofit/>
          </a:bodyPr>
          <a:lstStyle/>
          <a:p>
            <a:pPr indent="-355600" lvl="0" marL="457200" rtl="0" algn="l">
              <a:spcBef>
                <a:spcPts val="0"/>
              </a:spcBef>
              <a:spcAft>
                <a:spcPts val="0"/>
              </a:spcAft>
              <a:buSzPts val="2000"/>
              <a:buFont typeface="Nunito SemiBold"/>
              <a:buAutoNum type="arabicPeriod"/>
            </a:pPr>
            <a:r>
              <a:rPr lang="en-US" sz="2000" u="sng">
                <a:solidFill>
                  <a:schemeClr val="hlink"/>
                </a:solidFill>
                <a:latin typeface="Nunito SemiBold"/>
                <a:ea typeface="Nunito SemiBold"/>
                <a:cs typeface="Nunito SemiBold"/>
                <a:sym typeface="Nunito SemiBold"/>
                <a:hlinkClick action="ppaction://hlinksldjump" r:id="rId4"/>
              </a:rPr>
              <a:t>Objectives</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AutoNum type="arabicPeriod"/>
            </a:pPr>
            <a:r>
              <a:rPr lang="en-US" sz="2000" u="sng">
                <a:solidFill>
                  <a:schemeClr val="hlink"/>
                </a:solidFill>
                <a:latin typeface="Nunito SemiBold"/>
                <a:ea typeface="Nunito SemiBold"/>
                <a:cs typeface="Nunito SemiBold"/>
                <a:sym typeface="Nunito SemiBold"/>
                <a:hlinkClick action="ppaction://hlinksldjump" r:id="rId5"/>
              </a:rPr>
              <a:t>Abbreviations</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AutoNum type="arabicPeriod"/>
            </a:pPr>
            <a:r>
              <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AutoNum type="arabicPeriod"/>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MBV</a:t>
            </a:r>
            <a:endParaRPr/>
          </a:p>
        </p:txBody>
      </p:sp>
      <p:sp>
        <p:nvSpPr>
          <p:cNvPr id="347" name="Google Shape;347;p3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SzPts val="2000"/>
              <a:buFont typeface="Nunito"/>
              <a:buChar char="●"/>
            </a:pPr>
            <a:r>
              <a:rPr lang="en-US" sz="2000"/>
              <a:t>It is a motor driven actuator.</a:t>
            </a:r>
            <a:endParaRPr sz="2000"/>
          </a:p>
          <a:p>
            <a:pPr indent="-355600" lvl="0" marL="457200" rtl="0" algn="l">
              <a:lnSpc>
                <a:spcPct val="100000"/>
              </a:lnSpc>
              <a:spcBef>
                <a:spcPts val="0"/>
              </a:spcBef>
              <a:spcAft>
                <a:spcPts val="0"/>
              </a:spcAft>
              <a:buSzPts val="2000"/>
              <a:buFont typeface="Nunito"/>
              <a:buChar char="●"/>
            </a:pPr>
            <a:r>
              <a:rPr lang="en-US" sz="2000"/>
              <a:t>The valve opens to allow fuel flow or closes to end flow.</a:t>
            </a:r>
            <a:endParaRPr sz="2000"/>
          </a:p>
          <a:p>
            <a:pPr indent="-355600" lvl="0" marL="457200" rtl="0" algn="l">
              <a:lnSpc>
                <a:spcPct val="100000"/>
              </a:lnSpc>
              <a:spcBef>
                <a:spcPts val="0"/>
              </a:spcBef>
              <a:spcAft>
                <a:spcPts val="0"/>
              </a:spcAft>
              <a:buSzPts val="2000"/>
              <a:buFont typeface="Nunito"/>
              <a:buChar char="●"/>
            </a:pPr>
            <a:r>
              <a:rPr lang="en-US" sz="2000"/>
              <a:t>It uses two limit switches to indicate valve open/close status.</a:t>
            </a:r>
            <a:endParaRPr sz="2000"/>
          </a:p>
        </p:txBody>
      </p:sp>
      <p:sp>
        <p:nvSpPr>
          <p:cNvPr id="348" name="Google Shape;348;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49" name="Google Shape;349;p38"/>
          <p:cNvPicPr preferRelativeResize="0"/>
          <p:nvPr/>
        </p:nvPicPr>
        <p:blipFill rotWithShape="1">
          <a:blip r:embed="rId3">
            <a:alphaModFix/>
          </a:blip>
          <a:srcRect b="0" l="0" r="0" t="0"/>
          <a:stretch/>
        </p:blipFill>
        <p:spPr>
          <a:xfrm>
            <a:off x="5001572" y="2501924"/>
            <a:ext cx="6731586" cy="3682450"/>
          </a:xfrm>
          <a:prstGeom prst="rect">
            <a:avLst/>
          </a:prstGeom>
          <a:noFill/>
          <a:ln>
            <a:noFill/>
          </a:ln>
        </p:spPr>
      </p:pic>
      <p:pic>
        <p:nvPicPr>
          <p:cNvPr id="350" name="Google Shape;350;p38"/>
          <p:cNvPicPr preferRelativeResize="0"/>
          <p:nvPr/>
        </p:nvPicPr>
        <p:blipFill>
          <a:blip r:embed="rId4">
            <a:alphaModFix/>
          </a:blip>
          <a:stretch>
            <a:fillRect/>
          </a:stretch>
        </p:blipFill>
        <p:spPr>
          <a:xfrm>
            <a:off x="1064288" y="2681038"/>
            <a:ext cx="2867025" cy="3324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Pumping unit</a:t>
            </a:r>
            <a:endParaRPr/>
          </a:p>
        </p:txBody>
      </p:sp>
      <p:sp>
        <p:nvSpPr>
          <p:cNvPr id="357" name="Google Shape;357;p3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SzPts val="2000"/>
              <a:buFont typeface="Nunito"/>
              <a:buChar char="●"/>
            </a:pPr>
            <a:r>
              <a:rPr lang="en-US" sz="2000"/>
              <a:t>This is an inline KP pump that provides a constant flow output to the flowmeter </a:t>
            </a:r>
            <a:endParaRPr sz="2000"/>
          </a:p>
          <a:p>
            <a:pPr indent="-355600" lvl="0" marL="457200" rtl="0" algn="l">
              <a:lnSpc>
                <a:spcPct val="100000"/>
              </a:lnSpc>
              <a:spcBef>
                <a:spcPts val="0"/>
              </a:spcBef>
              <a:spcAft>
                <a:spcPts val="0"/>
              </a:spcAft>
              <a:buSzPts val="2000"/>
              <a:buFont typeface="Nunito"/>
              <a:buChar char="●"/>
            </a:pPr>
            <a:r>
              <a:rPr lang="en-US" sz="2000"/>
              <a:t>Include 100 micron inline filter</a:t>
            </a:r>
            <a:endParaRPr sz="2000"/>
          </a:p>
          <a:p>
            <a:pPr indent="-355600" lvl="0" marL="457200" rtl="0" algn="l">
              <a:lnSpc>
                <a:spcPct val="100000"/>
              </a:lnSpc>
              <a:spcBef>
                <a:spcPts val="0"/>
              </a:spcBef>
              <a:spcAft>
                <a:spcPts val="0"/>
              </a:spcAft>
              <a:buSzPts val="2000"/>
              <a:buFont typeface="Nunito"/>
              <a:buChar char="●"/>
            </a:pPr>
            <a:r>
              <a:rPr lang="en-US" sz="2000"/>
              <a:t>It is directional as shown by arrow</a:t>
            </a:r>
            <a:endParaRPr sz="2000"/>
          </a:p>
        </p:txBody>
      </p:sp>
      <p:sp>
        <p:nvSpPr>
          <p:cNvPr id="358" name="Google Shape;358;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59" name="Google Shape;359;p39"/>
          <p:cNvPicPr preferRelativeResize="0"/>
          <p:nvPr/>
        </p:nvPicPr>
        <p:blipFill rotWithShape="1">
          <a:blip r:embed="rId3">
            <a:alphaModFix/>
          </a:blip>
          <a:srcRect b="0" l="0" r="0" t="0"/>
          <a:stretch/>
        </p:blipFill>
        <p:spPr>
          <a:xfrm>
            <a:off x="7644925" y="2267575"/>
            <a:ext cx="4088229" cy="3916800"/>
          </a:xfrm>
          <a:prstGeom prst="rect">
            <a:avLst/>
          </a:prstGeom>
          <a:noFill/>
          <a:ln>
            <a:noFill/>
          </a:ln>
        </p:spPr>
      </p:pic>
      <p:sp>
        <p:nvSpPr>
          <p:cNvPr id="360" name="Google Shape;360;p39"/>
          <p:cNvSpPr txBox="1"/>
          <p:nvPr/>
        </p:nvSpPr>
        <p:spPr>
          <a:xfrm>
            <a:off x="10438050" y="5591650"/>
            <a:ext cx="129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Pump filter</a:t>
            </a:r>
            <a:endParaRPr>
              <a:latin typeface="Nunito SemiBold"/>
              <a:ea typeface="Nunito SemiBold"/>
              <a:cs typeface="Nunito SemiBold"/>
              <a:sym typeface="Nunito SemiBold"/>
            </a:endParaRPr>
          </a:p>
        </p:txBody>
      </p:sp>
      <p:cxnSp>
        <p:nvCxnSpPr>
          <p:cNvPr id="361" name="Google Shape;361;p39"/>
          <p:cNvCxnSpPr/>
          <p:nvPr/>
        </p:nvCxnSpPr>
        <p:spPr>
          <a:xfrm rot="10800000">
            <a:off x="9966050" y="5246350"/>
            <a:ext cx="625200" cy="345300"/>
          </a:xfrm>
          <a:prstGeom prst="straightConnector1">
            <a:avLst/>
          </a:prstGeom>
          <a:noFill/>
          <a:ln cap="flat" cmpd="sng" w="19050">
            <a:solidFill>
              <a:schemeClr val="dk2"/>
            </a:solidFill>
            <a:prstDash val="solid"/>
            <a:round/>
            <a:headEnd len="med" w="med" type="none"/>
            <a:tailEnd len="med" w="med" type="triangle"/>
          </a:ln>
        </p:spPr>
      </p:cxnSp>
      <p:pic>
        <p:nvPicPr>
          <p:cNvPr id="362" name="Google Shape;362;p39"/>
          <p:cNvPicPr preferRelativeResize="0"/>
          <p:nvPr/>
        </p:nvPicPr>
        <p:blipFill>
          <a:blip r:embed="rId4">
            <a:alphaModFix/>
          </a:blip>
          <a:stretch>
            <a:fillRect/>
          </a:stretch>
        </p:blipFill>
        <p:spPr>
          <a:xfrm>
            <a:off x="458725" y="4636525"/>
            <a:ext cx="7655199" cy="1547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Dispense Valve</a:t>
            </a:r>
            <a:endParaRPr/>
          </a:p>
        </p:txBody>
      </p:sp>
      <p:sp>
        <p:nvSpPr>
          <p:cNvPr id="369" name="Google Shape;369;p4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Nunito"/>
              <a:buChar char="●"/>
            </a:pPr>
            <a:r>
              <a:rPr lang="en-US" sz="2000"/>
              <a:t>This a normally closed solenoid valve used for dispense precision during dispensing</a:t>
            </a:r>
            <a:endParaRPr sz="2000"/>
          </a:p>
          <a:p>
            <a:pPr indent="-355600" lvl="0" marL="457200" rtl="0" algn="l">
              <a:lnSpc>
                <a:spcPct val="100000"/>
              </a:lnSpc>
              <a:spcBef>
                <a:spcPts val="0"/>
              </a:spcBef>
              <a:spcAft>
                <a:spcPts val="0"/>
              </a:spcAft>
              <a:buSzPts val="2000"/>
              <a:buFont typeface="Nunito"/>
              <a:buChar char="●"/>
            </a:pPr>
            <a:r>
              <a:rPr lang="en-US" sz="2000"/>
              <a:t>It is one way valve(directional).</a:t>
            </a:r>
            <a:endParaRPr sz="2000"/>
          </a:p>
        </p:txBody>
      </p:sp>
      <p:sp>
        <p:nvSpPr>
          <p:cNvPr id="370" name="Google Shape;370;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71" name="Google Shape;371;p40"/>
          <p:cNvPicPr preferRelativeResize="0"/>
          <p:nvPr/>
        </p:nvPicPr>
        <p:blipFill rotWithShape="1">
          <a:blip r:embed="rId3">
            <a:alphaModFix/>
          </a:blip>
          <a:srcRect b="0" l="0" r="0" t="0"/>
          <a:stretch/>
        </p:blipFill>
        <p:spPr>
          <a:xfrm>
            <a:off x="4669426" y="2402800"/>
            <a:ext cx="7063898" cy="37815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NFC PCB</a:t>
            </a:r>
            <a:endParaRPr/>
          </a:p>
        </p:txBody>
      </p:sp>
      <p:sp>
        <p:nvSpPr>
          <p:cNvPr id="378" name="Google Shape;378;p4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Nunito"/>
              <a:buChar char="●"/>
            </a:pPr>
            <a:r>
              <a:rPr lang="en-US" sz="2000"/>
              <a:t>NFC-Near field communication </a:t>
            </a:r>
            <a:endParaRPr sz="2000"/>
          </a:p>
          <a:p>
            <a:pPr indent="-355600" lvl="0" marL="457200" rtl="0" algn="l">
              <a:lnSpc>
                <a:spcPct val="100000"/>
              </a:lnSpc>
              <a:spcBef>
                <a:spcPts val="0"/>
              </a:spcBef>
              <a:spcAft>
                <a:spcPts val="0"/>
              </a:spcAft>
              <a:buSzPts val="2000"/>
              <a:buFont typeface="Nunito"/>
              <a:buChar char="●"/>
            </a:pPr>
            <a:r>
              <a:rPr lang="en-US" sz="2000"/>
              <a:t>NFC board reads the unique code on each canister for identification of customer</a:t>
            </a:r>
            <a:endParaRPr sz="2000"/>
          </a:p>
        </p:txBody>
      </p:sp>
      <p:sp>
        <p:nvSpPr>
          <p:cNvPr id="379" name="Google Shape;379;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80" name="Google Shape;380;p41"/>
          <p:cNvPicPr preferRelativeResize="0"/>
          <p:nvPr/>
        </p:nvPicPr>
        <p:blipFill rotWithShape="1">
          <a:blip r:embed="rId3">
            <a:alphaModFix/>
          </a:blip>
          <a:srcRect b="0" l="0" r="0" t="0"/>
          <a:stretch/>
        </p:blipFill>
        <p:spPr>
          <a:xfrm>
            <a:off x="4560813" y="2355325"/>
            <a:ext cx="7172325" cy="3829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Tank level sensor</a:t>
            </a:r>
            <a:endParaRPr/>
          </a:p>
        </p:txBody>
      </p:sp>
      <p:sp>
        <p:nvSpPr>
          <p:cNvPr id="387" name="Google Shape;387;p42"/>
          <p:cNvSpPr txBox="1"/>
          <p:nvPr>
            <p:ph idx="1" type="subTitle"/>
          </p:nvPr>
        </p:nvSpPr>
        <p:spPr>
          <a:xfrm>
            <a:off x="458725" y="1332475"/>
            <a:ext cx="61689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Nunito"/>
              <a:buChar char="●"/>
            </a:pPr>
            <a:r>
              <a:rPr lang="en-US" sz="2000"/>
              <a:t>Level sensor indicates level of fuel in the tank</a:t>
            </a:r>
            <a:endParaRPr sz="2000"/>
          </a:p>
          <a:p>
            <a:pPr indent="-355600" lvl="0" marL="457200" rtl="0" algn="l">
              <a:lnSpc>
                <a:spcPct val="100000"/>
              </a:lnSpc>
              <a:spcBef>
                <a:spcPts val="0"/>
              </a:spcBef>
              <a:spcAft>
                <a:spcPts val="0"/>
              </a:spcAft>
              <a:buSzPts val="2000"/>
              <a:buFont typeface="Nunito"/>
              <a:buChar char="●"/>
            </a:pPr>
            <a:r>
              <a:rPr lang="en-US" sz="2000"/>
              <a:t>It is a 5V 130mbar analogue pressure sensor from Eastsensor</a:t>
            </a:r>
            <a:endParaRPr sz="2000"/>
          </a:p>
        </p:txBody>
      </p:sp>
      <p:sp>
        <p:nvSpPr>
          <p:cNvPr id="388" name="Google Shape;388;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89" name="Google Shape;389;p42"/>
          <p:cNvPicPr preferRelativeResize="0"/>
          <p:nvPr/>
        </p:nvPicPr>
        <p:blipFill rotWithShape="1">
          <a:blip r:embed="rId3">
            <a:alphaModFix/>
          </a:blip>
          <a:srcRect b="0" l="0" r="0" t="0"/>
          <a:stretch/>
        </p:blipFill>
        <p:spPr>
          <a:xfrm>
            <a:off x="6881250" y="1332475"/>
            <a:ext cx="4851900" cy="485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Canister full sensor</a:t>
            </a:r>
            <a:endParaRPr/>
          </a:p>
        </p:txBody>
      </p:sp>
      <p:sp>
        <p:nvSpPr>
          <p:cNvPr id="396" name="Google Shape;396;p4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Nunito"/>
              <a:buChar char="●"/>
            </a:pPr>
            <a:r>
              <a:rPr lang="en-US" sz="2000"/>
              <a:t>It is a capacitive sensor that prevents a canister from overfilling</a:t>
            </a:r>
            <a:endParaRPr sz="2000"/>
          </a:p>
          <a:p>
            <a:pPr indent="-355600" lvl="0" marL="457200" rtl="0" algn="l">
              <a:lnSpc>
                <a:spcPct val="100000"/>
              </a:lnSpc>
              <a:spcBef>
                <a:spcPts val="0"/>
              </a:spcBef>
              <a:spcAft>
                <a:spcPts val="0"/>
              </a:spcAft>
              <a:buSzPts val="2000"/>
              <a:buFont typeface="Nunito"/>
              <a:buChar char="●"/>
            </a:pPr>
            <a:r>
              <a:rPr lang="en-US" sz="2000"/>
              <a:t>Sensitive to ethanol in the canister at a range of 20mm</a:t>
            </a:r>
            <a:endParaRPr sz="2000"/>
          </a:p>
          <a:p>
            <a:pPr indent="-355600" lvl="0" marL="457200" rtl="0" algn="l">
              <a:lnSpc>
                <a:spcPct val="100000"/>
              </a:lnSpc>
              <a:spcBef>
                <a:spcPts val="0"/>
              </a:spcBef>
              <a:spcAft>
                <a:spcPts val="0"/>
              </a:spcAft>
              <a:buSzPts val="2000"/>
              <a:buFont typeface="Nunito"/>
              <a:buChar char="●"/>
            </a:pPr>
            <a:r>
              <a:rPr lang="en-US" sz="2000"/>
              <a:t>Has a sensitivity adjustment potentiometer</a:t>
            </a:r>
            <a:endParaRPr sz="2000"/>
          </a:p>
        </p:txBody>
      </p:sp>
      <p:sp>
        <p:nvSpPr>
          <p:cNvPr id="397" name="Google Shape;397;p4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98" name="Google Shape;398;p43"/>
          <p:cNvPicPr preferRelativeResize="0"/>
          <p:nvPr/>
        </p:nvPicPr>
        <p:blipFill rotWithShape="1">
          <a:blip r:embed="rId3">
            <a:alphaModFix/>
          </a:blip>
          <a:srcRect b="0" l="0" r="0" t="0"/>
          <a:stretch/>
        </p:blipFill>
        <p:spPr>
          <a:xfrm>
            <a:off x="7693075" y="1768900"/>
            <a:ext cx="4040075" cy="4415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Door lock and latch</a:t>
            </a:r>
            <a:endParaRPr/>
          </a:p>
        </p:txBody>
      </p:sp>
      <p:sp>
        <p:nvSpPr>
          <p:cNvPr id="405" name="Google Shape;405;p4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Nunito"/>
              <a:buChar char="●"/>
            </a:pPr>
            <a:r>
              <a:rPr lang="en-US" sz="2000"/>
              <a:t>The electro-mechanical lock that enables both electronic access via the maintenance interface or mechanically using keys</a:t>
            </a:r>
            <a:endParaRPr sz="2000"/>
          </a:p>
          <a:p>
            <a:pPr indent="-355600" lvl="0" marL="457200" rtl="0" algn="l">
              <a:lnSpc>
                <a:spcPct val="100000"/>
              </a:lnSpc>
              <a:spcBef>
                <a:spcPts val="0"/>
              </a:spcBef>
              <a:spcAft>
                <a:spcPts val="0"/>
              </a:spcAft>
              <a:buSzPts val="2000"/>
              <a:buFont typeface="Nunito"/>
              <a:buChar char="●"/>
            </a:pPr>
            <a:r>
              <a:rPr lang="en-US" sz="2000"/>
              <a:t>Also present in  the refill box</a:t>
            </a:r>
            <a:endParaRPr sz="2000"/>
          </a:p>
        </p:txBody>
      </p:sp>
      <p:sp>
        <p:nvSpPr>
          <p:cNvPr id="406" name="Google Shape;406;p4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07" name="Google Shape;407;p44"/>
          <p:cNvPicPr preferRelativeResize="0"/>
          <p:nvPr/>
        </p:nvPicPr>
        <p:blipFill rotWithShape="1">
          <a:blip r:embed="rId3">
            <a:alphaModFix/>
          </a:blip>
          <a:srcRect b="0" l="0" r="0" t="0"/>
          <a:stretch/>
        </p:blipFill>
        <p:spPr>
          <a:xfrm>
            <a:off x="7787463" y="2564725"/>
            <a:ext cx="1285875" cy="2800350"/>
          </a:xfrm>
          <a:prstGeom prst="rect">
            <a:avLst/>
          </a:prstGeom>
          <a:noFill/>
          <a:ln>
            <a:noFill/>
          </a:ln>
        </p:spPr>
      </p:pic>
      <p:pic>
        <p:nvPicPr>
          <p:cNvPr id="408" name="Google Shape;408;p44"/>
          <p:cNvPicPr preferRelativeResize="0"/>
          <p:nvPr/>
        </p:nvPicPr>
        <p:blipFill rotWithShape="1">
          <a:blip r:embed="rId4">
            <a:alphaModFix/>
          </a:blip>
          <a:srcRect b="0" l="0" r="0" t="0"/>
          <a:stretch/>
        </p:blipFill>
        <p:spPr>
          <a:xfrm>
            <a:off x="4015238" y="3448800"/>
            <a:ext cx="981075" cy="1447800"/>
          </a:xfrm>
          <a:prstGeom prst="rect">
            <a:avLst/>
          </a:prstGeom>
          <a:noFill/>
          <a:ln>
            <a:noFill/>
          </a:ln>
        </p:spPr>
      </p:pic>
      <p:sp>
        <p:nvSpPr>
          <p:cNvPr id="409" name="Google Shape;409;p44"/>
          <p:cNvSpPr txBox="1"/>
          <p:nvPr/>
        </p:nvSpPr>
        <p:spPr>
          <a:xfrm>
            <a:off x="2482375" y="4216925"/>
            <a:ext cx="8913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Lock</a:t>
            </a:r>
            <a:endParaRPr sz="2400"/>
          </a:p>
        </p:txBody>
      </p:sp>
      <p:sp>
        <p:nvSpPr>
          <p:cNvPr id="410" name="Google Shape;410;p44"/>
          <p:cNvSpPr txBox="1"/>
          <p:nvPr/>
        </p:nvSpPr>
        <p:spPr>
          <a:xfrm>
            <a:off x="6340625" y="4193525"/>
            <a:ext cx="11016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t>Latch</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Door sensor and actuator</a:t>
            </a:r>
            <a:endParaRPr/>
          </a:p>
        </p:txBody>
      </p:sp>
      <p:sp>
        <p:nvSpPr>
          <p:cNvPr id="417" name="Google Shape;417;p4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Nunito"/>
              <a:buChar char="●"/>
            </a:pPr>
            <a:r>
              <a:rPr lang="en-US" sz="2000"/>
              <a:t>It is an electromagnetic switch that used to indicate when a KP door is opened or closed</a:t>
            </a:r>
            <a:endParaRPr sz="2000"/>
          </a:p>
          <a:p>
            <a:pPr indent="-355600" lvl="0" marL="457200" rtl="0" algn="l">
              <a:lnSpc>
                <a:spcPct val="100000"/>
              </a:lnSpc>
              <a:spcBef>
                <a:spcPts val="0"/>
              </a:spcBef>
              <a:spcAft>
                <a:spcPts val="0"/>
              </a:spcAft>
              <a:buSzPts val="2000"/>
              <a:buFont typeface="Nunito"/>
              <a:buChar char="●"/>
            </a:pPr>
            <a:r>
              <a:rPr lang="en-US" sz="2000"/>
              <a:t>Also present in the refill box</a:t>
            </a:r>
            <a:endParaRPr sz="2000"/>
          </a:p>
        </p:txBody>
      </p:sp>
      <p:sp>
        <p:nvSpPr>
          <p:cNvPr id="418" name="Google Shape;418;p4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19" name="Google Shape;419;p45"/>
          <p:cNvPicPr preferRelativeResize="0"/>
          <p:nvPr/>
        </p:nvPicPr>
        <p:blipFill rotWithShape="1">
          <a:blip r:embed="rId3">
            <a:alphaModFix/>
          </a:blip>
          <a:srcRect b="0" l="0" r="0" t="0"/>
          <a:stretch/>
        </p:blipFill>
        <p:spPr>
          <a:xfrm>
            <a:off x="8151925" y="3193525"/>
            <a:ext cx="3581400" cy="2990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Smart Valve</a:t>
            </a:r>
            <a:endParaRPr/>
          </a:p>
        </p:txBody>
      </p:sp>
      <p:sp>
        <p:nvSpPr>
          <p:cNvPr id="426" name="Google Shape;426;p4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Nunito"/>
              <a:buChar char="●"/>
            </a:pPr>
            <a:r>
              <a:rPr lang="en-US" sz="2000"/>
              <a:t>This a custom made valve designed by KOKO</a:t>
            </a:r>
            <a:endParaRPr sz="2000"/>
          </a:p>
          <a:p>
            <a:pPr indent="-355600" lvl="0" marL="457200" rtl="0" algn="l">
              <a:lnSpc>
                <a:spcPct val="100000"/>
              </a:lnSpc>
              <a:spcBef>
                <a:spcPts val="0"/>
              </a:spcBef>
              <a:spcAft>
                <a:spcPts val="0"/>
              </a:spcAft>
              <a:buSzPts val="2000"/>
              <a:buFont typeface="Nunito"/>
              <a:buChar char="●"/>
            </a:pPr>
            <a:r>
              <a:rPr lang="en-US" sz="2000"/>
              <a:t>This is the canister docking point to enable a customer to purchase fuel</a:t>
            </a:r>
            <a:endParaRPr sz="2000"/>
          </a:p>
          <a:p>
            <a:pPr indent="-355600" lvl="0" marL="457200" rtl="0" algn="l">
              <a:lnSpc>
                <a:spcPct val="100000"/>
              </a:lnSpc>
              <a:spcBef>
                <a:spcPts val="0"/>
              </a:spcBef>
              <a:spcAft>
                <a:spcPts val="0"/>
              </a:spcAft>
              <a:buSzPts val="2000"/>
              <a:buFont typeface="Nunito"/>
              <a:buChar char="●"/>
            </a:pPr>
            <a:r>
              <a:rPr lang="en-US" sz="2000"/>
              <a:t>Contains a number of o-rings </a:t>
            </a:r>
            <a:endParaRPr sz="2000"/>
          </a:p>
        </p:txBody>
      </p:sp>
      <p:sp>
        <p:nvSpPr>
          <p:cNvPr id="427" name="Google Shape;427;p4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28" name="Google Shape;428;p46"/>
          <p:cNvPicPr preferRelativeResize="0"/>
          <p:nvPr/>
        </p:nvPicPr>
        <p:blipFill rotWithShape="1">
          <a:blip r:embed="rId3">
            <a:alphaModFix/>
          </a:blip>
          <a:srcRect b="0" l="19147" r="12857" t="0"/>
          <a:stretch/>
        </p:blipFill>
        <p:spPr>
          <a:xfrm>
            <a:off x="7692581" y="3019612"/>
            <a:ext cx="3174619" cy="30504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Canister dock switch</a:t>
            </a:r>
            <a:endParaRPr/>
          </a:p>
        </p:txBody>
      </p:sp>
      <p:sp>
        <p:nvSpPr>
          <p:cNvPr id="435" name="Google Shape;435;p4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lnSpc>
                <a:spcPct val="100000"/>
              </a:lnSpc>
              <a:spcBef>
                <a:spcPts val="360"/>
              </a:spcBef>
              <a:spcAft>
                <a:spcPts val="0"/>
              </a:spcAft>
              <a:buNone/>
            </a:pPr>
            <a:r>
              <a:rPr lang="en-US" sz="2000"/>
              <a:t>The limit switch is the first check before a docked canister can be read and triggers the termination of a dispense when canister undocked</a:t>
            </a:r>
            <a:endParaRPr sz="2000"/>
          </a:p>
        </p:txBody>
      </p:sp>
      <p:sp>
        <p:nvSpPr>
          <p:cNvPr id="436" name="Google Shape;436;p4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37" name="Google Shape;437;p47"/>
          <p:cNvPicPr preferRelativeResize="0"/>
          <p:nvPr/>
        </p:nvPicPr>
        <p:blipFill>
          <a:blip r:embed="rId3">
            <a:alphaModFix/>
          </a:blip>
          <a:stretch>
            <a:fillRect/>
          </a:stretch>
        </p:blipFill>
        <p:spPr>
          <a:xfrm>
            <a:off x="9590013" y="4041238"/>
            <a:ext cx="2143125" cy="2143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Objectives</a:t>
            </a:r>
            <a:endParaRPr/>
          </a:p>
        </p:txBody>
      </p:sp>
      <p:sp>
        <p:nvSpPr>
          <p:cNvPr id="180" name="Google Shape;180;p2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100"/>
              <a:buFont typeface="Arial"/>
              <a:buNone/>
            </a:pPr>
            <a:r>
              <a:rPr lang="en-US" sz="2000"/>
              <a:t>The purpose of this presentation is to enable trainees understand:</a:t>
            </a:r>
            <a:endParaRPr sz="2000"/>
          </a:p>
          <a:p>
            <a:pPr indent="-355600" lvl="0" marL="457200" rtl="0" algn="l">
              <a:lnSpc>
                <a:spcPct val="100000"/>
              </a:lnSpc>
              <a:spcBef>
                <a:spcPts val="360"/>
              </a:spcBef>
              <a:spcAft>
                <a:spcPts val="0"/>
              </a:spcAft>
              <a:buSzPts val="2000"/>
              <a:buFont typeface="Nunito"/>
              <a:buAutoNum type="arabicPeriod"/>
            </a:pPr>
            <a:r>
              <a:rPr lang="en-US" sz="2000"/>
              <a:t>List of parts contained in a fully assembled KOKOPoint(KP)</a:t>
            </a:r>
            <a:endParaRPr sz="2000"/>
          </a:p>
          <a:p>
            <a:pPr indent="-355600" lvl="0" marL="457200" rtl="0" algn="l">
              <a:lnSpc>
                <a:spcPct val="100000"/>
              </a:lnSpc>
              <a:spcBef>
                <a:spcPts val="360"/>
              </a:spcBef>
              <a:spcAft>
                <a:spcPts val="0"/>
              </a:spcAft>
              <a:buSzPts val="2000"/>
              <a:buFont typeface="Nunito"/>
              <a:buAutoNum type="arabicPeriod"/>
            </a:pPr>
            <a:r>
              <a:rPr lang="en-US" sz="2000"/>
              <a:t>The basic functions of a KOKOpoint</a:t>
            </a:r>
            <a:endParaRPr sz="2000"/>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Reset</a:t>
            </a:r>
            <a:r>
              <a:rPr lang="en-US"/>
              <a:t> switch</a:t>
            </a:r>
            <a:endParaRPr/>
          </a:p>
        </p:txBody>
      </p:sp>
      <p:sp>
        <p:nvSpPr>
          <p:cNvPr id="444" name="Google Shape;444;p4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Nunito"/>
              <a:buChar char="●"/>
            </a:pPr>
            <a:r>
              <a:rPr lang="en-US" sz="2000"/>
              <a:t>The reset switch is used to powercycle the modem and tablet when pressed.</a:t>
            </a:r>
            <a:endParaRPr sz="2000"/>
          </a:p>
          <a:p>
            <a:pPr indent="-355600" lvl="0" marL="457200" rtl="0" algn="l">
              <a:lnSpc>
                <a:spcPct val="100000"/>
              </a:lnSpc>
              <a:spcBef>
                <a:spcPts val="0"/>
              </a:spcBef>
              <a:spcAft>
                <a:spcPts val="0"/>
              </a:spcAft>
              <a:buSzPts val="2000"/>
              <a:buFont typeface="Nunito"/>
              <a:buChar char="●"/>
            </a:pPr>
            <a:r>
              <a:rPr lang="en-US" sz="2000"/>
              <a:t>This is based on the KPC firmware</a:t>
            </a:r>
            <a:endParaRPr sz="2000"/>
          </a:p>
        </p:txBody>
      </p:sp>
      <p:sp>
        <p:nvSpPr>
          <p:cNvPr id="445" name="Google Shape;445;p4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46" name="Google Shape;446;p48"/>
          <p:cNvPicPr preferRelativeResize="0"/>
          <p:nvPr/>
        </p:nvPicPr>
        <p:blipFill>
          <a:blip r:embed="rId3">
            <a:alphaModFix/>
          </a:blip>
          <a:stretch>
            <a:fillRect/>
          </a:stretch>
        </p:blipFill>
        <p:spPr>
          <a:xfrm>
            <a:off x="7679839" y="3609975"/>
            <a:ext cx="4053310" cy="257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Ethanol sensor</a:t>
            </a:r>
            <a:endParaRPr/>
          </a:p>
        </p:txBody>
      </p:sp>
      <p:sp>
        <p:nvSpPr>
          <p:cNvPr id="453" name="Google Shape;453;p4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Font typeface="Nunito"/>
              <a:buChar char="●"/>
            </a:pPr>
            <a:r>
              <a:rPr lang="en-US" sz="2000"/>
              <a:t>The ethanol sensor (MQ3) is used  to detect ethanol vapour concentration in the KP.</a:t>
            </a:r>
            <a:endParaRPr sz="2000"/>
          </a:p>
          <a:p>
            <a:pPr indent="-355600" lvl="0" marL="457200" rtl="0" algn="l">
              <a:lnSpc>
                <a:spcPct val="115000"/>
              </a:lnSpc>
              <a:spcBef>
                <a:spcPts val="0"/>
              </a:spcBef>
              <a:spcAft>
                <a:spcPts val="0"/>
              </a:spcAft>
              <a:buSzPts val="2000"/>
              <a:buFont typeface="Nunito"/>
              <a:buChar char="●"/>
            </a:pPr>
            <a:r>
              <a:rPr lang="en-US" sz="2000"/>
              <a:t>This informs when a KP is leaking</a:t>
            </a:r>
            <a:endParaRPr sz="2000"/>
          </a:p>
        </p:txBody>
      </p:sp>
      <p:sp>
        <p:nvSpPr>
          <p:cNvPr id="454" name="Google Shape;454;p4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55" name="Google Shape;455;p49"/>
          <p:cNvPicPr preferRelativeResize="0"/>
          <p:nvPr/>
        </p:nvPicPr>
        <p:blipFill>
          <a:blip r:embed="rId3">
            <a:alphaModFix/>
          </a:blip>
          <a:stretch>
            <a:fillRect/>
          </a:stretch>
        </p:blipFill>
        <p:spPr>
          <a:xfrm>
            <a:off x="6576788" y="4041238"/>
            <a:ext cx="2143125" cy="2143125"/>
          </a:xfrm>
          <a:prstGeom prst="rect">
            <a:avLst/>
          </a:prstGeom>
          <a:noFill/>
          <a:ln>
            <a:noFill/>
          </a:ln>
        </p:spPr>
      </p:pic>
      <p:pic>
        <p:nvPicPr>
          <p:cNvPr id="456" name="Google Shape;456;p49"/>
          <p:cNvPicPr preferRelativeResize="0"/>
          <p:nvPr/>
        </p:nvPicPr>
        <p:blipFill rotWithShape="1">
          <a:blip r:embed="rId4">
            <a:alphaModFix/>
          </a:blip>
          <a:srcRect b="0" l="0" r="0" t="0"/>
          <a:stretch/>
        </p:blipFill>
        <p:spPr>
          <a:xfrm>
            <a:off x="9779225" y="2023734"/>
            <a:ext cx="1953913" cy="416064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Fan</a:t>
            </a:r>
            <a:endParaRPr/>
          </a:p>
        </p:txBody>
      </p:sp>
      <p:sp>
        <p:nvSpPr>
          <p:cNvPr id="463" name="Google Shape;463;p5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2000"/>
              <a:t>The fan is constantly on to exhaust ethanol vapour around the dispense column and tray.</a:t>
            </a:r>
            <a:endParaRPr sz="2000"/>
          </a:p>
          <a:p>
            <a:pPr indent="0" lvl="0" marL="0" rtl="0" algn="l">
              <a:lnSpc>
                <a:spcPct val="100000"/>
              </a:lnSpc>
              <a:spcBef>
                <a:spcPts val="0"/>
              </a:spcBef>
              <a:spcAft>
                <a:spcPts val="0"/>
              </a:spcAft>
              <a:buNone/>
            </a:pPr>
            <a:r>
              <a:rPr lang="en-US" sz="2000"/>
              <a:t>This is a safety measure to reduce risk of ignition.</a:t>
            </a:r>
            <a:endParaRPr sz="2000"/>
          </a:p>
        </p:txBody>
      </p:sp>
      <p:sp>
        <p:nvSpPr>
          <p:cNvPr id="464" name="Google Shape;464;p5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65" name="Google Shape;465;p50"/>
          <p:cNvPicPr preferRelativeResize="0"/>
          <p:nvPr/>
        </p:nvPicPr>
        <p:blipFill>
          <a:blip r:embed="rId3">
            <a:alphaModFix/>
          </a:blip>
          <a:stretch>
            <a:fillRect/>
          </a:stretch>
        </p:blipFill>
        <p:spPr>
          <a:xfrm>
            <a:off x="9389850" y="3803113"/>
            <a:ext cx="2381250" cy="2381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Tank temperature sensor</a:t>
            </a:r>
            <a:endParaRPr/>
          </a:p>
        </p:txBody>
      </p:sp>
      <p:sp>
        <p:nvSpPr>
          <p:cNvPr id="472" name="Google Shape;472;p5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SzPts val="2000"/>
              <a:buFont typeface="Nunito"/>
              <a:buChar char="●"/>
            </a:pPr>
            <a:r>
              <a:rPr lang="en-US" sz="2000"/>
              <a:t>The 5V powered tank temperature sensor is stuck on the left bottom side of the tank</a:t>
            </a:r>
            <a:endParaRPr sz="2000"/>
          </a:p>
          <a:p>
            <a:pPr indent="-355600" lvl="0" marL="457200" rtl="0" algn="l">
              <a:lnSpc>
                <a:spcPct val="115000"/>
              </a:lnSpc>
              <a:spcBef>
                <a:spcPts val="0"/>
              </a:spcBef>
              <a:spcAft>
                <a:spcPts val="0"/>
              </a:spcAft>
              <a:buSzPts val="2000"/>
              <a:buFont typeface="Nunito"/>
              <a:buChar char="●"/>
            </a:pPr>
            <a:r>
              <a:rPr lang="en-US" sz="2000"/>
              <a:t>Used to monitor fuel temperatures via the wall of the tank.</a:t>
            </a:r>
            <a:endParaRPr sz="2000"/>
          </a:p>
        </p:txBody>
      </p:sp>
      <p:sp>
        <p:nvSpPr>
          <p:cNvPr id="473" name="Google Shape;473;p5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74" name="Google Shape;474;p51"/>
          <p:cNvPicPr preferRelativeResize="0"/>
          <p:nvPr/>
        </p:nvPicPr>
        <p:blipFill rotWithShape="1">
          <a:blip r:embed="rId3">
            <a:alphaModFix/>
          </a:blip>
          <a:srcRect b="0" l="0" r="0" t="0"/>
          <a:stretch/>
        </p:blipFill>
        <p:spPr>
          <a:xfrm>
            <a:off x="7338225" y="2727775"/>
            <a:ext cx="4394926" cy="34565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Dispense column</a:t>
            </a:r>
            <a:endParaRPr/>
          </a:p>
        </p:txBody>
      </p:sp>
      <p:sp>
        <p:nvSpPr>
          <p:cNvPr id="481" name="Google Shape;481;p5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Nunito"/>
              <a:buChar char="●"/>
            </a:pPr>
            <a:r>
              <a:rPr lang="en-US" sz="2000"/>
              <a:t>The KP has various SS mechanical fittings</a:t>
            </a:r>
            <a:endParaRPr sz="2000"/>
          </a:p>
          <a:p>
            <a:pPr indent="-355600" lvl="0" marL="457200" rtl="0" algn="l">
              <a:lnSpc>
                <a:spcPct val="100000"/>
              </a:lnSpc>
              <a:spcBef>
                <a:spcPts val="0"/>
              </a:spcBef>
              <a:spcAft>
                <a:spcPts val="0"/>
              </a:spcAft>
              <a:buSzPts val="2000"/>
              <a:buFont typeface="Nunito"/>
              <a:buChar char="●"/>
            </a:pPr>
            <a:r>
              <a:rPr lang="en-US" sz="2000"/>
              <a:t>The main purpose of the dispense column is to hold various important components to the tank</a:t>
            </a:r>
            <a:endParaRPr sz="2000"/>
          </a:p>
          <a:p>
            <a:pPr indent="-355600" lvl="0" marL="457200" rtl="0" algn="l">
              <a:lnSpc>
                <a:spcPct val="100000"/>
              </a:lnSpc>
              <a:spcBef>
                <a:spcPts val="0"/>
              </a:spcBef>
              <a:spcAft>
                <a:spcPts val="0"/>
              </a:spcAft>
              <a:buSzPts val="2000"/>
              <a:buFont typeface="Nunito"/>
              <a:buChar char="●"/>
            </a:pPr>
            <a:r>
              <a:rPr lang="en-US" sz="2000"/>
              <a:t>Manual ball valve is used to isolate the tank during maintenance of other faulty components/fittings</a:t>
            </a:r>
            <a:endParaRPr sz="2000"/>
          </a:p>
        </p:txBody>
      </p:sp>
      <p:sp>
        <p:nvSpPr>
          <p:cNvPr id="482" name="Google Shape;482;p5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83" name="Google Shape;483;p52"/>
          <p:cNvPicPr preferRelativeResize="0"/>
          <p:nvPr/>
        </p:nvPicPr>
        <p:blipFill>
          <a:blip r:embed="rId3">
            <a:alphaModFix/>
          </a:blip>
          <a:stretch>
            <a:fillRect/>
          </a:stretch>
        </p:blipFill>
        <p:spPr>
          <a:xfrm>
            <a:off x="6890400" y="3011924"/>
            <a:ext cx="4880700" cy="3172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Pressure Vacuum Release Valve,PVRV and Camlock</a:t>
            </a:r>
            <a:endParaRPr/>
          </a:p>
        </p:txBody>
      </p:sp>
      <p:sp>
        <p:nvSpPr>
          <p:cNvPr id="490" name="Google Shape;490;p5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360"/>
              </a:spcBef>
              <a:spcAft>
                <a:spcPts val="0"/>
              </a:spcAft>
              <a:buSzPts val="2000"/>
              <a:buFont typeface="Nunito"/>
              <a:buChar char="●"/>
            </a:pPr>
            <a:r>
              <a:rPr lang="en-US" sz="2000"/>
              <a:t>PVRV is a safety valve that controls tank ethanol vapour pressure per set safety threshold</a:t>
            </a:r>
            <a:endParaRPr sz="2000"/>
          </a:p>
          <a:p>
            <a:pPr indent="-355600" lvl="0" marL="457200" rtl="0" algn="l">
              <a:lnSpc>
                <a:spcPct val="100000"/>
              </a:lnSpc>
              <a:spcBef>
                <a:spcPts val="0"/>
              </a:spcBef>
              <a:spcAft>
                <a:spcPts val="0"/>
              </a:spcAft>
              <a:buSzPts val="2000"/>
              <a:buFont typeface="Nunito"/>
              <a:buChar char="●"/>
            </a:pPr>
            <a:r>
              <a:rPr lang="en-US" sz="2000"/>
              <a:t>Is fitted in the refill box</a:t>
            </a:r>
            <a:endParaRPr sz="2000"/>
          </a:p>
          <a:p>
            <a:pPr indent="-355600" lvl="0" marL="457200" rtl="0" algn="l">
              <a:lnSpc>
                <a:spcPct val="100000"/>
              </a:lnSpc>
              <a:spcBef>
                <a:spcPts val="0"/>
              </a:spcBef>
              <a:spcAft>
                <a:spcPts val="0"/>
              </a:spcAft>
              <a:buSzPts val="2000"/>
              <a:buFont typeface="Nunito"/>
              <a:buChar char="●"/>
            </a:pPr>
            <a:r>
              <a:rPr lang="en-US" sz="2000"/>
              <a:t>The refill box consists of cam locks as shown (left picture) one for refill fuel and refill air</a:t>
            </a:r>
            <a:endParaRPr sz="2000"/>
          </a:p>
        </p:txBody>
      </p:sp>
      <p:sp>
        <p:nvSpPr>
          <p:cNvPr id="491" name="Google Shape;491;p5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92" name="Google Shape;492;p53"/>
          <p:cNvPicPr preferRelativeResize="0"/>
          <p:nvPr/>
        </p:nvPicPr>
        <p:blipFill rotWithShape="1">
          <a:blip r:embed="rId3">
            <a:alphaModFix/>
          </a:blip>
          <a:srcRect b="0" l="0" r="0" t="0"/>
          <a:stretch/>
        </p:blipFill>
        <p:spPr>
          <a:xfrm>
            <a:off x="7646913" y="2507725"/>
            <a:ext cx="4086225" cy="3676650"/>
          </a:xfrm>
          <a:prstGeom prst="rect">
            <a:avLst/>
          </a:prstGeom>
          <a:noFill/>
          <a:ln>
            <a:noFill/>
          </a:ln>
        </p:spPr>
      </p:pic>
      <p:pic>
        <p:nvPicPr>
          <p:cNvPr id="493" name="Google Shape;493;p53"/>
          <p:cNvPicPr preferRelativeResize="0"/>
          <p:nvPr/>
        </p:nvPicPr>
        <p:blipFill rotWithShape="1">
          <a:blip r:embed="rId4">
            <a:alphaModFix/>
          </a:blip>
          <a:srcRect b="0" l="0" r="0" t="0"/>
          <a:stretch/>
        </p:blipFill>
        <p:spPr>
          <a:xfrm>
            <a:off x="458725" y="3483075"/>
            <a:ext cx="3826475" cy="2701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 dispense process</a:t>
            </a:r>
            <a:endParaRPr/>
          </a:p>
        </p:txBody>
      </p:sp>
      <p:sp>
        <p:nvSpPr>
          <p:cNvPr id="500" name="Google Shape;500;p5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SzPts val="2000"/>
              <a:buFont typeface="Nunito"/>
              <a:buChar char="●"/>
            </a:pPr>
            <a:r>
              <a:rPr lang="en-US" sz="2000"/>
              <a:t>When a customer docks a canister, NFC reader detects and reads the canister ID. </a:t>
            </a:r>
            <a:endParaRPr sz="2000"/>
          </a:p>
          <a:p>
            <a:pPr indent="-355600" lvl="0" marL="457200" rtl="0" algn="l">
              <a:lnSpc>
                <a:spcPct val="150000"/>
              </a:lnSpc>
              <a:spcBef>
                <a:spcPts val="0"/>
              </a:spcBef>
              <a:spcAft>
                <a:spcPts val="0"/>
              </a:spcAft>
              <a:buSzPts val="2000"/>
              <a:buFont typeface="Nunito"/>
              <a:buChar char="●"/>
            </a:pPr>
            <a:r>
              <a:rPr lang="en-US" sz="2000"/>
              <a:t>Through the tablet the customer logs into the system to buy fuel. </a:t>
            </a:r>
            <a:endParaRPr sz="2000"/>
          </a:p>
          <a:p>
            <a:pPr indent="-355600" lvl="0" marL="457200" rtl="0" algn="l">
              <a:lnSpc>
                <a:spcPct val="150000"/>
              </a:lnSpc>
              <a:spcBef>
                <a:spcPts val="0"/>
              </a:spcBef>
              <a:spcAft>
                <a:spcPts val="0"/>
              </a:spcAft>
              <a:buSzPts val="2000"/>
              <a:buFont typeface="Nunito"/>
              <a:buChar char="●"/>
            </a:pPr>
            <a:r>
              <a:rPr lang="en-US" sz="2000"/>
              <a:t>Communication with the server occurs via APIs when and the customer PIN requested. </a:t>
            </a:r>
            <a:endParaRPr sz="2000"/>
          </a:p>
          <a:p>
            <a:pPr indent="-355600" lvl="0" marL="457200" rtl="0" algn="l">
              <a:lnSpc>
                <a:spcPct val="150000"/>
              </a:lnSpc>
              <a:spcBef>
                <a:spcPts val="0"/>
              </a:spcBef>
              <a:spcAft>
                <a:spcPts val="0"/>
              </a:spcAft>
              <a:buSzPts val="2000"/>
              <a:buFont typeface="Nunito"/>
              <a:buChar char="●"/>
            </a:pPr>
            <a:r>
              <a:rPr lang="en-US" sz="2000"/>
              <a:t>Customer logs in and his/her account details are displayed. </a:t>
            </a:r>
            <a:endParaRPr sz="2000"/>
          </a:p>
          <a:p>
            <a:pPr indent="-355600" lvl="0" marL="457200" rtl="0" algn="l">
              <a:lnSpc>
                <a:spcPct val="150000"/>
              </a:lnSpc>
              <a:spcBef>
                <a:spcPts val="0"/>
              </a:spcBef>
              <a:spcAft>
                <a:spcPts val="0"/>
              </a:spcAft>
              <a:buSzPts val="2000"/>
              <a:buFont typeface="Nunito"/>
              <a:buChar char="●"/>
            </a:pPr>
            <a:r>
              <a:rPr lang="en-US" sz="2000"/>
              <a:t>Customer is able to buy fuel.</a:t>
            </a:r>
            <a:endParaRPr sz="2000"/>
          </a:p>
          <a:p>
            <a:pPr indent="-355600" lvl="0" marL="457200" rtl="0" algn="l">
              <a:lnSpc>
                <a:spcPct val="150000"/>
              </a:lnSpc>
              <a:spcBef>
                <a:spcPts val="0"/>
              </a:spcBef>
              <a:spcAft>
                <a:spcPts val="0"/>
              </a:spcAft>
              <a:buSzPts val="2000"/>
              <a:buFont typeface="Nunito"/>
              <a:buChar char="●"/>
            </a:pPr>
            <a:r>
              <a:rPr lang="en-US" sz="2000"/>
              <a:t> Customer logs out/exit and undocks the canister.</a:t>
            </a:r>
            <a:endParaRPr sz="2000"/>
          </a:p>
          <a:p>
            <a:pPr indent="-355600" lvl="0" marL="457200" rtl="0" algn="l">
              <a:lnSpc>
                <a:spcPct val="150000"/>
              </a:lnSpc>
              <a:spcBef>
                <a:spcPts val="0"/>
              </a:spcBef>
              <a:spcAft>
                <a:spcPts val="0"/>
              </a:spcAft>
              <a:buSzPts val="2000"/>
              <a:buFont typeface="Nunito"/>
              <a:buChar char="●"/>
            </a:pPr>
            <a:r>
              <a:rPr lang="en-US" sz="2000"/>
              <a:t>A KOKO maintenance technician is also able to perform various maintenance tasks via the maintenance interface</a:t>
            </a:r>
            <a:endParaRPr sz="2000"/>
          </a:p>
        </p:txBody>
      </p:sp>
      <p:sp>
        <p:nvSpPr>
          <p:cNvPr id="501" name="Google Shape;501;p5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55"/>
          <p:cNvPicPr preferRelativeResize="0"/>
          <p:nvPr/>
        </p:nvPicPr>
        <p:blipFill rotWithShape="1">
          <a:blip r:embed="rId3">
            <a:alphaModFix/>
          </a:blip>
          <a:srcRect b="0" l="0" r="0" t="0"/>
          <a:stretch/>
        </p:blipFill>
        <p:spPr>
          <a:xfrm>
            <a:off x="1588" y="1588"/>
            <a:ext cx="1588" cy="15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Abbreviations</a:t>
            </a:r>
            <a:endParaRPr/>
          </a:p>
        </p:txBody>
      </p:sp>
      <p:sp>
        <p:nvSpPr>
          <p:cNvPr id="188" name="Google Shape;188;p2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Font typeface="Arial"/>
              <a:buChar char="●"/>
            </a:pPr>
            <a:r>
              <a:rPr lang="en-US" sz="2000"/>
              <a:t>KP - KOKOpoint</a:t>
            </a:r>
            <a:endParaRPr sz="2000"/>
          </a:p>
          <a:p>
            <a:pPr indent="-355600" lvl="0" marL="457200" rtl="0" algn="l">
              <a:lnSpc>
                <a:spcPct val="90000"/>
              </a:lnSpc>
              <a:spcBef>
                <a:spcPts val="0"/>
              </a:spcBef>
              <a:spcAft>
                <a:spcPts val="0"/>
              </a:spcAft>
              <a:buSzPts val="2000"/>
              <a:buFont typeface="Arial"/>
              <a:buChar char="●"/>
            </a:pPr>
            <a:r>
              <a:rPr lang="en-US" sz="2000"/>
              <a:t>KPC  - KOKOpoint controller</a:t>
            </a:r>
            <a:endParaRPr sz="2000"/>
          </a:p>
          <a:p>
            <a:pPr indent="-355600" lvl="0" marL="457200" rtl="0" algn="l">
              <a:lnSpc>
                <a:spcPct val="90000"/>
              </a:lnSpc>
              <a:spcBef>
                <a:spcPts val="0"/>
              </a:spcBef>
              <a:spcAft>
                <a:spcPts val="0"/>
              </a:spcAft>
              <a:buSzPts val="2000"/>
              <a:buFont typeface="Arial"/>
              <a:buChar char="●"/>
            </a:pPr>
            <a:r>
              <a:rPr lang="en-US" sz="2000"/>
              <a:t>SMV- Smart Valve</a:t>
            </a:r>
            <a:endParaRPr sz="2000"/>
          </a:p>
          <a:p>
            <a:pPr indent="-355600" lvl="0" marL="457200" rtl="0" algn="l">
              <a:lnSpc>
                <a:spcPct val="90000"/>
              </a:lnSpc>
              <a:spcBef>
                <a:spcPts val="0"/>
              </a:spcBef>
              <a:spcAft>
                <a:spcPts val="0"/>
              </a:spcAft>
              <a:buSzPts val="2000"/>
              <a:buFont typeface="Arial"/>
              <a:buChar char="●"/>
            </a:pPr>
            <a:r>
              <a:rPr lang="en-US" sz="2000"/>
              <a:t>QC - Quality Control</a:t>
            </a:r>
            <a:endParaRPr sz="2000"/>
          </a:p>
          <a:p>
            <a:pPr indent="-355600" lvl="0" marL="457200" rtl="0" algn="l">
              <a:lnSpc>
                <a:spcPct val="90000"/>
              </a:lnSpc>
              <a:spcBef>
                <a:spcPts val="0"/>
              </a:spcBef>
              <a:spcAft>
                <a:spcPts val="0"/>
              </a:spcAft>
              <a:buSzPts val="2000"/>
              <a:buFont typeface="Arial"/>
              <a:buChar char="●"/>
            </a:pPr>
            <a:r>
              <a:rPr lang="en-US" sz="2000"/>
              <a:t>Vxx - version number</a:t>
            </a:r>
            <a:endParaRPr sz="2000"/>
          </a:p>
          <a:p>
            <a:pPr indent="-355600" lvl="0" marL="457200" rtl="0" algn="l">
              <a:lnSpc>
                <a:spcPct val="90000"/>
              </a:lnSpc>
              <a:spcBef>
                <a:spcPts val="0"/>
              </a:spcBef>
              <a:spcAft>
                <a:spcPts val="0"/>
              </a:spcAft>
              <a:buSzPts val="2000"/>
              <a:buFont typeface="Arial"/>
              <a:buChar char="●"/>
            </a:pPr>
            <a:r>
              <a:rPr lang="en-US" sz="2000"/>
              <a:t>MBV - motorized ball valve</a:t>
            </a:r>
            <a:endParaRPr sz="2000"/>
          </a:p>
          <a:p>
            <a:pPr indent="-355600" lvl="0" marL="457200" rtl="0" algn="l">
              <a:lnSpc>
                <a:spcPct val="90000"/>
              </a:lnSpc>
              <a:spcBef>
                <a:spcPts val="0"/>
              </a:spcBef>
              <a:spcAft>
                <a:spcPts val="0"/>
              </a:spcAft>
              <a:buSzPts val="2000"/>
              <a:buFont typeface="Arial"/>
              <a:buChar char="●"/>
            </a:pPr>
            <a:r>
              <a:rPr lang="en-US" sz="2000"/>
              <a:t>PCB - Printed circuit board</a:t>
            </a:r>
            <a:endParaRPr sz="2000"/>
          </a:p>
          <a:p>
            <a:pPr indent="-355600" lvl="0" marL="457200" rtl="0" algn="l">
              <a:lnSpc>
                <a:spcPct val="90000"/>
              </a:lnSpc>
              <a:spcBef>
                <a:spcPts val="0"/>
              </a:spcBef>
              <a:spcAft>
                <a:spcPts val="0"/>
              </a:spcAft>
              <a:buSzPts val="2000"/>
              <a:buFont typeface="Arial"/>
              <a:buChar char="●"/>
            </a:pPr>
            <a:r>
              <a:rPr lang="en-US" sz="2000"/>
              <a:t>NFC - Near field communication</a:t>
            </a:r>
            <a:endParaRPr sz="2000"/>
          </a:p>
        </p:txBody>
      </p:sp>
      <p:sp>
        <p:nvSpPr>
          <p:cNvPr id="189" name="Google Shape;18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5" name="Google Shape;195;p23"/>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parts overview</a:t>
            </a:r>
            <a:endParaRPr/>
          </a:p>
        </p:txBody>
      </p:sp>
      <p:sp>
        <p:nvSpPr>
          <p:cNvPr id="196" name="Google Shape;196;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7" name="Google Shape;197;p23"/>
          <p:cNvPicPr preferRelativeResize="0"/>
          <p:nvPr/>
        </p:nvPicPr>
        <p:blipFill>
          <a:blip r:embed="rId4">
            <a:alphaModFix/>
          </a:blip>
          <a:stretch>
            <a:fillRect/>
          </a:stretch>
        </p:blipFill>
        <p:spPr>
          <a:xfrm>
            <a:off x="1667400" y="1043218"/>
            <a:ext cx="3533775" cy="4505325"/>
          </a:xfrm>
          <a:prstGeom prst="rect">
            <a:avLst/>
          </a:prstGeom>
          <a:noFill/>
          <a:ln>
            <a:noFill/>
          </a:ln>
        </p:spPr>
      </p:pic>
      <p:sp>
        <p:nvSpPr>
          <p:cNvPr id="198" name="Google Shape;198;p23"/>
          <p:cNvSpPr txBox="1"/>
          <p:nvPr/>
        </p:nvSpPr>
        <p:spPr>
          <a:xfrm>
            <a:off x="5296825" y="1131538"/>
            <a:ext cx="2323800" cy="43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1.	Sump</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2.	Dispense column</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3.	L-Frame</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4.	Door lock</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5.	Tank</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6.	Refilling valves</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7.	Hood</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8.	Calibration unit</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9.	KP Controller</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10.	Canister Full Sensor</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11.	Ventilation fan</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12.	Canister dock</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13.	Canister</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14.	Screen</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15.	Motion sensor</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16.	KOKO sign</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rPr lang="en-US">
                <a:latin typeface="Nunito SemiBold"/>
                <a:ea typeface="Nunito SemiBold"/>
                <a:cs typeface="Nunito SemiBold"/>
                <a:sym typeface="Nunito SemiBold"/>
              </a:rPr>
              <a:t>17.	Emergency Switch </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t/>
            </a:r>
            <a:endParaRPr>
              <a:latin typeface="Nunito SemiBold"/>
              <a:ea typeface="Nunito SemiBold"/>
              <a:cs typeface="Nunito SemiBold"/>
              <a:sym typeface="Nunito SemiBold"/>
            </a:endParaRPr>
          </a:p>
          <a:p>
            <a:pPr indent="0" lvl="0" marL="0" rtl="0" algn="l">
              <a:spcBef>
                <a:spcPts val="0"/>
              </a:spcBef>
              <a:spcAft>
                <a:spcPts val="0"/>
              </a:spcAft>
              <a:buClr>
                <a:srgbClr val="000000"/>
              </a:buClr>
              <a:buSzPts val="1100"/>
              <a:buFont typeface="Arial"/>
              <a:buNone/>
            </a:pPr>
            <a:r>
              <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pic>
        <p:nvPicPr>
          <p:cNvPr id="199" name="Google Shape;199;p23"/>
          <p:cNvPicPr preferRelativeResize="0"/>
          <p:nvPr/>
        </p:nvPicPr>
        <p:blipFill>
          <a:blip r:embed="rId5">
            <a:alphaModFix/>
          </a:blip>
          <a:stretch>
            <a:fillRect/>
          </a:stretch>
        </p:blipFill>
        <p:spPr>
          <a:xfrm>
            <a:off x="7838775" y="1027743"/>
            <a:ext cx="1893475" cy="45362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Refill box</a:t>
            </a:r>
            <a:endParaRPr/>
          </a:p>
        </p:txBody>
      </p:sp>
      <p:sp>
        <p:nvSpPr>
          <p:cNvPr id="206" name="Google Shape;206;p2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n-US" sz="2000"/>
              <a:t>Allows you to refill the KP with fuel</a:t>
            </a:r>
            <a:endParaRPr sz="2000"/>
          </a:p>
          <a:p>
            <a:pPr indent="-355600" lvl="0" marL="457200" rtl="0" algn="l">
              <a:spcBef>
                <a:spcPts val="0"/>
              </a:spcBef>
              <a:spcAft>
                <a:spcPts val="0"/>
              </a:spcAft>
              <a:buSzPts val="2000"/>
              <a:buChar char="●"/>
            </a:pPr>
            <a:r>
              <a:rPr lang="en-US" sz="2000"/>
              <a:t>It is connected to the KP via refill hoses and refill cables</a:t>
            </a:r>
            <a:endParaRPr sz="2000"/>
          </a:p>
        </p:txBody>
      </p:sp>
      <p:sp>
        <p:nvSpPr>
          <p:cNvPr id="207" name="Google Shape;207;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8" name="Google Shape;208;p24"/>
          <p:cNvPicPr preferRelativeResize="0"/>
          <p:nvPr/>
        </p:nvPicPr>
        <p:blipFill>
          <a:blip r:embed="rId3">
            <a:alphaModFix/>
          </a:blip>
          <a:stretch>
            <a:fillRect/>
          </a:stretch>
        </p:blipFill>
        <p:spPr>
          <a:xfrm>
            <a:off x="6081303" y="2709003"/>
            <a:ext cx="5651850" cy="3475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 parts overview cont.</a:t>
            </a:r>
            <a:endParaRPr/>
          </a:p>
        </p:txBody>
      </p:sp>
      <p:sp>
        <p:nvSpPr>
          <p:cNvPr id="215" name="Google Shape;215;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6" name="Google Shape;216;p25"/>
          <p:cNvPicPr preferRelativeResize="0"/>
          <p:nvPr/>
        </p:nvPicPr>
        <p:blipFill rotWithShape="1">
          <a:blip r:embed="rId3">
            <a:alphaModFix/>
          </a:blip>
          <a:srcRect b="0" l="42548" r="0" t="5713"/>
          <a:stretch/>
        </p:blipFill>
        <p:spPr>
          <a:xfrm>
            <a:off x="3668625" y="1014350"/>
            <a:ext cx="5542450" cy="5116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List of components</a:t>
            </a:r>
            <a:endParaRPr/>
          </a:p>
        </p:txBody>
      </p:sp>
      <p:sp>
        <p:nvSpPr>
          <p:cNvPr id="223" name="Google Shape;223;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4" name="Google Shape;224;p26"/>
          <p:cNvSpPr txBox="1"/>
          <p:nvPr/>
        </p:nvSpPr>
        <p:spPr>
          <a:xfrm>
            <a:off x="165800" y="1160775"/>
            <a:ext cx="4964100" cy="48339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Nunito"/>
                <a:ea typeface="Nunito"/>
                <a:cs typeface="Nunito"/>
                <a:sym typeface="Nunito"/>
              </a:rPr>
              <a:t>SENSORS &amp; SWITCHES</a:t>
            </a:r>
            <a:endParaRPr b="1" sz="2000">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Flowmeter(FLM)</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NFC board</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Tank level sensor(TPS)</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Canister full sensor(CF)</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Reed switch(KP door sensor &amp; refill box door sensor)</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PIR (motion sensor)</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Dock limit switch(Canister dock switch)</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Ethanol sensor</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Temperature sensor</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Reset switch</a:t>
            </a:r>
            <a:endParaRPr sz="2000">
              <a:solidFill>
                <a:srgbClr val="000000"/>
              </a:solidFill>
              <a:latin typeface="Nunito"/>
              <a:ea typeface="Nunito"/>
              <a:cs typeface="Nunito"/>
              <a:sym typeface="Nunito"/>
            </a:endParaRPr>
          </a:p>
        </p:txBody>
      </p:sp>
      <p:sp>
        <p:nvSpPr>
          <p:cNvPr id="225" name="Google Shape;225;p26"/>
          <p:cNvSpPr txBox="1"/>
          <p:nvPr/>
        </p:nvSpPr>
        <p:spPr>
          <a:xfrm>
            <a:off x="6269225" y="1069725"/>
            <a:ext cx="4470900" cy="16332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Nunito"/>
                <a:ea typeface="Nunito"/>
                <a:cs typeface="Nunito"/>
                <a:sym typeface="Nunito"/>
              </a:rPr>
              <a:t>ACCESSIBILITY DEVICES</a:t>
            </a:r>
            <a:endParaRPr b="1" sz="2000">
              <a:latin typeface="Nunito"/>
              <a:ea typeface="Nunito"/>
              <a:cs typeface="Nunito"/>
              <a:sym typeface="Nunito"/>
            </a:endParaRPr>
          </a:p>
          <a:p>
            <a:pPr indent="-355600" lvl="0" marL="457200" rtl="0" algn="l">
              <a:spcBef>
                <a:spcPts val="36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Tablet        </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Modem</a:t>
            </a:r>
            <a:endParaRPr sz="2000">
              <a:latin typeface="Nunito"/>
              <a:ea typeface="Nunito"/>
              <a:cs typeface="Nunito"/>
              <a:sym typeface="Nunito"/>
            </a:endParaRPr>
          </a:p>
        </p:txBody>
      </p:sp>
      <p:sp>
        <p:nvSpPr>
          <p:cNvPr id="226" name="Google Shape;226;p26"/>
          <p:cNvSpPr txBox="1"/>
          <p:nvPr/>
        </p:nvSpPr>
        <p:spPr>
          <a:xfrm>
            <a:off x="6269225" y="3054900"/>
            <a:ext cx="4470900" cy="519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Nunito"/>
                <a:ea typeface="Nunito"/>
                <a:cs typeface="Nunito"/>
                <a:sym typeface="Nunito"/>
              </a:rPr>
              <a:t>  Illumination module</a:t>
            </a:r>
            <a:endParaRPr sz="2000">
              <a:latin typeface="Nunito"/>
              <a:ea typeface="Nunito"/>
              <a:cs typeface="Nunito"/>
              <a:sym typeface="Nunito"/>
            </a:endParaRPr>
          </a:p>
        </p:txBody>
      </p:sp>
      <p:sp>
        <p:nvSpPr>
          <p:cNvPr id="227" name="Google Shape;227;p26"/>
          <p:cNvSpPr txBox="1"/>
          <p:nvPr/>
        </p:nvSpPr>
        <p:spPr>
          <a:xfrm>
            <a:off x="6252725" y="3926475"/>
            <a:ext cx="4470900" cy="18147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Nunito"/>
                <a:ea typeface="Nunito"/>
                <a:cs typeface="Nunito"/>
                <a:sym typeface="Nunito"/>
              </a:rPr>
              <a:t>POWER UNIT ACCESSORIES</a:t>
            </a:r>
            <a:endParaRPr b="1"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UPS, </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Battery</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Emergency cut-off switch</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List of components cont.</a:t>
            </a:r>
            <a:endParaRPr/>
          </a:p>
        </p:txBody>
      </p:sp>
      <p:sp>
        <p:nvSpPr>
          <p:cNvPr id="234" name="Google Shape;234;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5" name="Google Shape;235;p27"/>
          <p:cNvSpPr txBox="1"/>
          <p:nvPr/>
        </p:nvSpPr>
        <p:spPr>
          <a:xfrm>
            <a:off x="787725" y="966050"/>
            <a:ext cx="4309500" cy="24456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Nunito"/>
                <a:ea typeface="Nunito"/>
                <a:cs typeface="Nunito"/>
                <a:sym typeface="Nunito"/>
              </a:rPr>
              <a:t>PCBs</a:t>
            </a:r>
            <a:endParaRPr b="1" sz="2000">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KPC</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Calibration module</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Connector PCBs(Above tank,Below left and Below right,Refill box)</a:t>
            </a:r>
            <a:endParaRPr sz="2000">
              <a:solidFill>
                <a:srgbClr val="000000"/>
              </a:solidFill>
              <a:latin typeface="Nunito"/>
              <a:ea typeface="Nunito"/>
              <a:cs typeface="Nunito"/>
              <a:sym typeface="Nunito"/>
            </a:endParaRPr>
          </a:p>
        </p:txBody>
      </p:sp>
      <p:sp>
        <p:nvSpPr>
          <p:cNvPr id="236" name="Google Shape;236;p27"/>
          <p:cNvSpPr txBox="1"/>
          <p:nvPr/>
        </p:nvSpPr>
        <p:spPr>
          <a:xfrm>
            <a:off x="787725" y="3576425"/>
            <a:ext cx="4309500" cy="26721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Nunito"/>
                <a:ea typeface="Nunito"/>
                <a:cs typeface="Nunito"/>
                <a:sym typeface="Nunito"/>
              </a:rPr>
              <a:t>ACTUATORS</a:t>
            </a:r>
            <a:endParaRPr b="1" sz="2000">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Motorised ball valves</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Microelectric Pump</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Diaphragm Valve (Solenoid)</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Door lock &amp; latch(for both the KP and refill box)</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Fan</a:t>
            </a:r>
            <a:endParaRPr sz="2000">
              <a:solidFill>
                <a:srgbClr val="000000"/>
              </a:solidFill>
              <a:latin typeface="Nunito"/>
              <a:ea typeface="Nunito"/>
              <a:cs typeface="Nunito"/>
              <a:sym typeface="Nunito"/>
            </a:endParaRPr>
          </a:p>
        </p:txBody>
      </p:sp>
      <p:sp>
        <p:nvSpPr>
          <p:cNvPr id="237" name="Google Shape;237;p27"/>
          <p:cNvSpPr txBox="1"/>
          <p:nvPr/>
        </p:nvSpPr>
        <p:spPr>
          <a:xfrm>
            <a:off x="5701225" y="1057625"/>
            <a:ext cx="5156100" cy="48585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Nunito"/>
                <a:ea typeface="Nunito"/>
                <a:cs typeface="Nunito"/>
                <a:sym typeface="Nunito"/>
              </a:rPr>
              <a:t>PLUMBING PARTS &amp; FITTINGS</a:t>
            </a:r>
            <a:endParaRPr b="1" sz="2000">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Smart Valve</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Pressure release valve(in the refill box)</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½” manual ball valve</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½” 3-piece union</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½” nipple</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½” tee joint</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barbed connector(tail end-½”,¾”)</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elbow(½”,¾”)</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hose clip(9mm,11mm,28mm)</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½”-to-¼” reducing bush</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cam lock connector couplings</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8mm silicone hose(dispense fuel line)</a:t>
            </a:r>
            <a:endParaRPr sz="2000">
              <a:solidFill>
                <a:srgbClr val="000000"/>
              </a:solidFill>
              <a:latin typeface="Nunito"/>
              <a:ea typeface="Nunito"/>
              <a:cs typeface="Nunito"/>
              <a:sym typeface="Nunito"/>
            </a:endParaRPr>
          </a:p>
          <a:p>
            <a:pPr indent="-355600" lvl="0" marL="457200" rtl="0" algn="l">
              <a:spcBef>
                <a:spcPts val="0"/>
              </a:spcBef>
              <a:spcAft>
                <a:spcPts val="0"/>
              </a:spcAft>
              <a:buClr>
                <a:srgbClr val="000000"/>
              </a:buClr>
              <a:buSzPts val="2000"/>
              <a:buFont typeface="Nunito"/>
              <a:buChar char="●"/>
            </a:pPr>
            <a:r>
              <a:rPr lang="en-US" sz="2000">
                <a:solidFill>
                  <a:srgbClr val="000000"/>
                </a:solidFill>
                <a:latin typeface="Nunito"/>
                <a:ea typeface="Nunito"/>
                <a:cs typeface="Nunito"/>
                <a:sym typeface="Nunito"/>
              </a:rPr>
              <a:t>6mm silicone hose(dispense air line)</a:t>
            </a:r>
            <a:endParaRPr sz="2000">
              <a:solidFill>
                <a:srgbClr val="000000"/>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